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4" r:id="rId8"/>
    <p:sldId id="263" r:id="rId9"/>
    <p:sldId id="262" r:id="rId10"/>
    <p:sldId id="266"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DDDDDD"/>
    <a:srgbClr val="6A1A8A"/>
    <a:srgbClr val="00CCFF"/>
    <a:srgbClr val="F8F8F8"/>
    <a:srgbClr val="58267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19.10.2011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heel spokes="8"/>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1.xml"/><Relationship Id="rId5" Type="http://schemas.openxmlformats.org/officeDocument/2006/relationships/slide" Target="slide5.xml"/><Relationship Id="rId10" Type="http://schemas.openxmlformats.org/officeDocument/2006/relationships/slide" Target="slide10.xml"/><Relationship Id="rId4" Type="http://schemas.openxmlformats.org/officeDocument/2006/relationships/slide" Target="slide4.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audio" Target="file:///C:\Users\&#1045;&#1074;&#1075;&#1077;&#1085;&#1080;&#1103;\Desktop\&#1046;&#1091;&#1088;&#1072;&#1074;&#1083;&#1077;&#1074;&#1072;\ice_cube_-_it_was_a_good_day(1).mp3" TargetMode="External"/><Relationship Id="rId5" Type="http://schemas.openxmlformats.org/officeDocument/2006/relationships/image" Target="../media/image13.pn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743200" y="5105400"/>
            <a:ext cx="6400800" cy="1752600"/>
          </a:xfrm>
          <a:effectLst>
            <a:glow rad="228600">
              <a:schemeClr val="accent4">
                <a:satMod val="175000"/>
                <a:alpha val="40000"/>
              </a:schemeClr>
            </a:glow>
          </a:effectLst>
        </p:spPr>
        <p:txBody>
          <a:bodyPr>
            <a:normAutofit fontScale="85000" lnSpcReduction="20000"/>
          </a:bodyPr>
          <a:lstStyle/>
          <a:p>
            <a:r>
              <a:rPr lang="en-US" sz="3500" i="1" dirty="0" smtClean="0">
                <a:solidFill>
                  <a:schemeClr val="tx1"/>
                </a:solidFill>
                <a:effectLst>
                  <a:outerShdw blurRad="38100" dist="38100" dir="2700000" algn="tl">
                    <a:srgbClr val="C0C0C0"/>
                  </a:outerShdw>
                </a:effectLst>
              </a:rPr>
              <a:t>Zhuravlyova Evgenia</a:t>
            </a:r>
            <a:br>
              <a:rPr lang="en-US" sz="3500" i="1" dirty="0" smtClean="0">
                <a:solidFill>
                  <a:schemeClr val="tx1"/>
                </a:solidFill>
                <a:effectLst>
                  <a:outerShdw blurRad="38100" dist="38100" dir="2700000" algn="tl">
                    <a:srgbClr val="C0C0C0"/>
                  </a:outerShdw>
                </a:effectLst>
              </a:rPr>
            </a:br>
            <a:r>
              <a:rPr lang="en-US" sz="3500" i="1" dirty="0" smtClean="0">
                <a:solidFill>
                  <a:schemeClr val="tx1"/>
                </a:solidFill>
                <a:effectLst>
                  <a:outerShdw blurRad="38100" dist="38100" dir="2700000" algn="tl">
                    <a:srgbClr val="C0C0C0"/>
                  </a:outerShdw>
                </a:effectLst>
              </a:rPr>
              <a:t>1</a:t>
            </a:r>
            <a:r>
              <a:rPr lang="ru-RU" sz="3500" i="1" dirty="0" smtClean="0">
                <a:solidFill>
                  <a:schemeClr val="tx1"/>
                </a:solidFill>
                <a:effectLst>
                  <a:outerShdw blurRad="38100" dist="38100" dir="2700000" algn="tl">
                    <a:srgbClr val="C0C0C0"/>
                  </a:outerShdw>
                </a:effectLst>
              </a:rPr>
              <a:t>1</a:t>
            </a:r>
            <a:r>
              <a:rPr lang="en-US" sz="3500" i="1" dirty="0" smtClean="0">
                <a:solidFill>
                  <a:schemeClr val="tx1"/>
                </a:solidFill>
                <a:effectLst>
                  <a:outerShdw blurRad="38100" dist="38100" dir="2700000" algn="tl">
                    <a:srgbClr val="C0C0C0"/>
                  </a:outerShdw>
                </a:effectLst>
              </a:rPr>
              <a:t> “M”</a:t>
            </a:r>
          </a:p>
          <a:p>
            <a:r>
              <a:rPr lang="en-US" sz="3500" i="1" dirty="0" smtClean="0">
                <a:solidFill>
                  <a:schemeClr val="tx1"/>
                </a:solidFill>
                <a:effectLst>
                  <a:outerShdw blurRad="38100" dist="38100" dir="2700000" algn="tl">
                    <a:srgbClr val="C0C0C0"/>
                  </a:outerShdw>
                </a:effectLst>
              </a:rPr>
              <a:t>Teacher: </a:t>
            </a:r>
            <a:r>
              <a:rPr lang="en-US" sz="3500" i="1" dirty="0" err="1" smtClean="0">
                <a:solidFill>
                  <a:schemeClr val="tx1"/>
                </a:solidFill>
                <a:effectLst>
                  <a:outerShdw blurRad="38100" dist="38100" dir="2700000" algn="tl">
                    <a:srgbClr val="C0C0C0"/>
                  </a:outerShdw>
                </a:effectLst>
              </a:rPr>
              <a:t>N.M.Scherbinina</a:t>
            </a:r>
            <a:endParaRPr lang="en-US" sz="3500" i="1" dirty="0" smtClean="0">
              <a:solidFill>
                <a:schemeClr val="tx1"/>
              </a:solidFill>
              <a:effectLst>
                <a:outerShdw blurRad="38100" dist="38100" dir="2700000" algn="tl">
                  <a:srgbClr val="C0C0C0"/>
                </a:outerShdw>
              </a:effectLst>
            </a:endParaRPr>
          </a:p>
          <a:p>
            <a:r>
              <a:rPr lang="en-US" sz="3500" i="1" dirty="0" smtClean="0">
                <a:solidFill>
                  <a:schemeClr val="tx1"/>
                </a:solidFill>
                <a:effectLst>
                  <a:outerShdw blurRad="38100" dist="38100" dir="2700000" algn="tl">
                    <a:srgbClr val="C0C0C0"/>
                  </a:outerShdw>
                </a:effectLst>
              </a:rPr>
              <a:t>Moscow 2011</a:t>
            </a:r>
          </a:p>
          <a:p>
            <a:endParaRPr lang="ru-RU" sz="3500" b="1" i="1" dirty="0" smtClean="0">
              <a:solidFill>
                <a:schemeClr val="tx1"/>
              </a:solidFill>
              <a:effectLst>
                <a:outerShdw blurRad="38100" dist="38100" dir="2700000" algn="tl">
                  <a:srgbClr val="C0C0C0"/>
                </a:outerShdw>
              </a:effectLst>
            </a:endParaRPr>
          </a:p>
          <a:p>
            <a:endParaRPr lang="ru-RU" dirty="0"/>
          </a:p>
        </p:txBody>
      </p:sp>
      <p:sp>
        <p:nvSpPr>
          <p:cNvPr id="5" name="Прямоугольник 4"/>
          <p:cNvSpPr/>
          <p:nvPr/>
        </p:nvSpPr>
        <p:spPr>
          <a:xfrm rot="20271844">
            <a:off x="725787" y="1407380"/>
            <a:ext cx="5972633" cy="3046988"/>
          </a:xfrm>
          <a:prstGeom prst="rect">
            <a:avLst/>
          </a:prstGeom>
          <a:noFill/>
        </p:spPr>
        <p:txBody>
          <a:bodyPr wrap="square" lIns="91440" tIns="45720" rIns="91440" bIns="45720">
            <a:spAutoFit/>
          </a:bodyPr>
          <a:lstStyle/>
          <a:p>
            <a:pPr algn="ctr"/>
            <a:r>
              <a:rPr lang="en-US" sz="9600" b="1" cap="none" spc="0" dirty="0" smtClean="0">
                <a:ln w="900" cmpd="sng">
                  <a:solidFill>
                    <a:schemeClr val="accent1">
                      <a:satMod val="190000"/>
                      <a:alpha val="55000"/>
                    </a:schemeClr>
                  </a:solidFill>
                  <a:prstDash val="solid"/>
                </a:ln>
                <a:solidFill>
                  <a:schemeClr val="accent1">
                    <a:satMod val="200000"/>
                    <a:tint val="3000"/>
                  </a:schemeClr>
                </a:solidFill>
                <a:effectLst>
                  <a:glow rad="228600">
                    <a:schemeClr val="accent5">
                      <a:satMod val="175000"/>
                      <a:alpha val="40000"/>
                    </a:schemeClr>
                  </a:glow>
                  <a:innerShdw blurRad="101600" dist="76200" dir="5400000">
                    <a:schemeClr val="accent1">
                      <a:satMod val="190000"/>
                      <a:tint val="100000"/>
                      <a:alpha val="74000"/>
                    </a:schemeClr>
                  </a:innerShdw>
                </a:effectLst>
                <a:latin typeface="Graffiti Treat" pitchFamily="2" charset="0"/>
              </a:rPr>
              <a:t>Ice Cube</a:t>
            </a:r>
            <a:endParaRPr lang="ru-RU" sz="9600" b="1" cap="none" spc="0" dirty="0">
              <a:ln w="900" cmpd="sng">
                <a:solidFill>
                  <a:schemeClr val="accent1">
                    <a:satMod val="190000"/>
                    <a:alpha val="55000"/>
                  </a:schemeClr>
                </a:solidFill>
                <a:prstDash val="solid"/>
              </a:ln>
              <a:solidFill>
                <a:schemeClr val="accent1">
                  <a:satMod val="200000"/>
                  <a:tint val="3000"/>
                </a:schemeClr>
              </a:solidFill>
              <a:effectLst>
                <a:glow rad="228600">
                  <a:schemeClr val="accent5">
                    <a:satMod val="175000"/>
                    <a:alpha val="40000"/>
                  </a:schemeClr>
                </a:glow>
                <a:innerShdw blurRad="101600" dist="76200" dir="5400000">
                  <a:schemeClr val="accent1">
                    <a:satMod val="190000"/>
                    <a:tint val="100000"/>
                    <a:alpha val="74000"/>
                  </a:schemeClr>
                </a:innerShdw>
              </a:effectLst>
            </a:endParaRPr>
          </a:p>
        </p:txBody>
      </p:sp>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7000" b="-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260648"/>
            <a:ext cx="4968552" cy="1156990"/>
          </a:xfrm>
          <a:solidFill>
            <a:srgbClr val="DDDDDD">
              <a:alpha val="20000"/>
            </a:srgbClr>
          </a:solidFill>
        </p:spPr>
        <p:txBody>
          <a:bodyPr>
            <a:noAutofit/>
            <a:scene3d>
              <a:camera prst="orthographicFront"/>
              <a:lightRig rig="threePt" dir="t"/>
            </a:scene3d>
            <a:sp3d extrusionH="57150">
              <a:bevelT w="82550" h="38100" prst="coolSlant"/>
            </a:sp3d>
          </a:bodyPr>
          <a:lstStyle/>
          <a:p>
            <a:r>
              <a:rPr lang="en-US" sz="8000" b="1" dirty="0" smtClean="0">
                <a:solidFill>
                  <a:srgbClr val="6A1A8A"/>
                </a:solidFill>
                <a:effectLst>
                  <a:glow rad="139700">
                    <a:schemeClr val="accent4">
                      <a:satMod val="175000"/>
                      <a:alpha val="40000"/>
                    </a:schemeClr>
                  </a:glow>
                  <a:outerShdw blurRad="38100" dist="38100" dir="2700000" algn="tl">
                    <a:srgbClr val="000000">
                      <a:alpha val="43137"/>
                    </a:srgbClr>
                  </a:outerShdw>
                </a:effectLst>
                <a:latin typeface="MV Boli" pitchFamily="2" charset="0"/>
                <a:cs typeface="MV Boli" pitchFamily="2" charset="0"/>
              </a:rPr>
              <a:t>Awards</a:t>
            </a:r>
            <a:endParaRPr lang="ru-RU" sz="8000" b="1" dirty="0">
              <a:solidFill>
                <a:srgbClr val="6A1A8A"/>
              </a:solidFill>
              <a:effectLst>
                <a:glow rad="139700">
                  <a:schemeClr val="accent4">
                    <a:satMod val="175000"/>
                    <a:alpha val="40000"/>
                  </a:schemeClr>
                </a:glow>
                <a:outerShdw blurRad="38100" dist="38100" dir="2700000" algn="tl">
                  <a:srgbClr val="000000">
                    <a:alpha val="43137"/>
                  </a:srgbClr>
                </a:outerShdw>
              </a:effectLst>
              <a:cs typeface="MV Boli" pitchFamily="2" charset="0"/>
            </a:endParaRPr>
          </a:p>
        </p:txBody>
      </p:sp>
      <p:sp>
        <p:nvSpPr>
          <p:cNvPr id="3" name="Содержимое 2"/>
          <p:cNvSpPr>
            <a:spLocks noGrp="1"/>
          </p:cNvSpPr>
          <p:nvPr>
            <p:ph idx="1"/>
          </p:nvPr>
        </p:nvSpPr>
        <p:spPr>
          <a:xfrm>
            <a:off x="0" y="1484784"/>
            <a:ext cx="8229600" cy="4525963"/>
          </a:xfrm>
          <a:solidFill>
            <a:srgbClr val="000000">
              <a:alpha val="30196"/>
            </a:srgbClr>
          </a:solidFill>
        </p:spPr>
        <p:txBody>
          <a:bodyPr>
            <a:normAutofit fontScale="85000" lnSpcReduction="20000"/>
          </a:bodyPr>
          <a:lstStyle/>
          <a:p>
            <a:r>
              <a:rPr lang="en-US" b="1" u="sng" dirty="0" smtClean="0">
                <a:solidFill>
                  <a:srgbClr val="FFFFFF"/>
                </a:solidFill>
              </a:rPr>
              <a:t>Film award history</a:t>
            </a:r>
          </a:p>
          <a:p>
            <a:r>
              <a:rPr lang="en-US" dirty="0" smtClean="0">
                <a:solidFill>
                  <a:srgbClr val="FFFFFF"/>
                </a:solidFill>
              </a:rPr>
              <a:t>Ice Cube has received nominations for several films in the past. To date, he has won two awards:</a:t>
            </a:r>
          </a:p>
          <a:p>
            <a:r>
              <a:rPr lang="en-US" dirty="0" smtClean="0">
                <a:solidFill>
                  <a:srgbClr val="FFFFFF"/>
                </a:solidFill>
              </a:rPr>
              <a:t>2000: Blockbuster Entertainment Award: Favorite Action Team (for </a:t>
            </a:r>
            <a:r>
              <a:rPr lang="en-US" i="1" dirty="0" smtClean="0">
                <a:solidFill>
                  <a:srgbClr val="FFFFFF"/>
                </a:solidFill>
              </a:rPr>
              <a:t>Three Kings</a:t>
            </a:r>
            <a:r>
              <a:rPr lang="en-US" dirty="0" smtClean="0">
                <a:solidFill>
                  <a:srgbClr val="FFFFFF"/>
                </a:solidFill>
              </a:rPr>
              <a:t>)</a:t>
            </a:r>
          </a:p>
          <a:p>
            <a:r>
              <a:rPr lang="en-US" dirty="0" smtClean="0">
                <a:solidFill>
                  <a:srgbClr val="FFFFFF"/>
                </a:solidFill>
              </a:rPr>
              <a:t>2002: MECCA Movie Award: Acting Award</a:t>
            </a:r>
          </a:p>
          <a:p>
            <a:r>
              <a:rPr lang="en-US" b="1" dirty="0" smtClean="0">
                <a:solidFill>
                  <a:srgbClr val="FFFFFF"/>
                </a:solidFill>
              </a:rPr>
              <a:t> </a:t>
            </a:r>
            <a:r>
              <a:rPr lang="en-US" b="1" u="sng" dirty="0" smtClean="0">
                <a:solidFill>
                  <a:srgbClr val="FFFFFF"/>
                </a:solidFill>
              </a:rPr>
              <a:t>Music awards</a:t>
            </a:r>
          </a:p>
          <a:p>
            <a:r>
              <a:rPr lang="en-US" b="1" dirty="0" smtClean="0">
                <a:solidFill>
                  <a:srgbClr val="FFFFFF"/>
                </a:solidFill>
              </a:rPr>
              <a:t>VH1 Hip Hop Honors</a:t>
            </a:r>
            <a:r>
              <a:rPr lang="en-US" dirty="0" smtClean="0">
                <a:solidFill>
                  <a:srgbClr val="FFFFFF"/>
                </a:solidFill>
              </a:rPr>
              <a:t> 2006 </a:t>
            </a:r>
          </a:p>
          <a:p>
            <a:pPr lvl="1"/>
            <a:r>
              <a:rPr lang="en-US" dirty="0" smtClean="0">
                <a:solidFill>
                  <a:srgbClr val="FFFFFF"/>
                </a:solidFill>
              </a:rPr>
              <a:t>2006 Honoree Snoop </a:t>
            </a:r>
            <a:r>
              <a:rPr lang="en-US" dirty="0" err="1" smtClean="0">
                <a:solidFill>
                  <a:srgbClr val="FFFFFF"/>
                </a:solidFill>
              </a:rPr>
              <a:t>Dogg</a:t>
            </a:r>
            <a:endParaRPr lang="en-US" dirty="0" smtClean="0">
              <a:solidFill>
                <a:srgbClr val="FFFFFF"/>
              </a:solidFill>
            </a:endParaRPr>
          </a:p>
          <a:p>
            <a:r>
              <a:rPr lang="en-US" b="1" dirty="0" smtClean="0">
                <a:solidFill>
                  <a:srgbClr val="FFFFFF"/>
                </a:solidFill>
              </a:rPr>
              <a:t>BET Hip-Hop Awards</a:t>
            </a:r>
            <a:r>
              <a:rPr lang="en-US" dirty="0" smtClean="0">
                <a:solidFill>
                  <a:srgbClr val="FFFFFF"/>
                </a:solidFill>
              </a:rPr>
              <a:t> 2009 </a:t>
            </a:r>
          </a:p>
          <a:p>
            <a:pPr lvl="1"/>
            <a:r>
              <a:rPr lang="en-US" dirty="0" smtClean="0">
                <a:solidFill>
                  <a:srgbClr val="FFFFFF"/>
                </a:solidFill>
              </a:rPr>
              <a:t>I Am Hip-Hop Award</a:t>
            </a:r>
          </a:p>
          <a:p>
            <a:endParaRPr lang="ru-RU" dirty="0">
              <a:solidFill>
                <a:srgbClr val="FFFFFF"/>
              </a:solidFill>
            </a:endParaRPr>
          </a:p>
        </p:txBody>
      </p:sp>
      <p:pic>
        <p:nvPicPr>
          <p:cNvPr id="5" name="Рисунок 4" descr="Ice-Cube-vh01.jpg"/>
          <p:cNvPicPr>
            <a:picLocks noChangeAspect="1"/>
          </p:cNvPicPr>
          <p:nvPr/>
        </p:nvPicPr>
        <p:blipFill>
          <a:blip r:embed="rId3" cstate="print"/>
          <a:stretch>
            <a:fillRect/>
          </a:stretch>
        </p:blipFill>
        <p:spPr>
          <a:xfrm>
            <a:off x="4716016" y="3754735"/>
            <a:ext cx="2058052" cy="3103265"/>
          </a:xfrm>
          <a:prstGeom prst="rect">
            <a:avLst/>
          </a:prstGeom>
          <a:ln>
            <a:noFill/>
          </a:ln>
          <a:effectLst>
            <a:softEdge rad="112500"/>
          </a:effectLst>
        </p:spPr>
      </p:pic>
      <p:pic>
        <p:nvPicPr>
          <p:cNvPr id="6" name="Рисунок 5" descr="icecube_2007100505533214jpg_s.jpg"/>
          <p:cNvPicPr>
            <a:picLocks noChangeAspect="1"/>
          </p:cNvPicPr>
          <p:nvPr/>
        </p:nvPicPr>
        <p:blipFill>
          <a:blip r:embed="rId4" cstate="print"/>
          <a:stretch>
            <a:fillRect/>
          </a:stretch>
        </p:blipFill>
        <p:spPr>
          <a:xfrm>
            <a:off x="6817341" y="3459510"/>
            <a:ext cx="2326659" cy="3398490"/>
          </a:xfrm>
          <a:prstGeom prst="rect">
            <a:avLst/>
          </a:prstGeom>
          <a:ln>
            <a:noFill/>
          </a:ln>
          <a:effectLst>
            <a:softEdge rad="112500"/>
          </a:effectLst>
        </p:spPr>
      </p:pic>
    </p:spTree>
  </p:cSld>
  <p:clrMapOvr>
    <a:masterClrMapping/>
  </p:clrMapOvr>
  <p:transition spd="slow">
    <p:cover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2000" r="-3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Autofit/>
            <a:scene3d>
              <a:camera prst="orthographicFront"/>
              <a:lightRig rig="threePt" dir="t"/>
            </a:scene3d>
            <a:sp3d extrusionH="57150">
              <a:bevelT w="82550" h="38100" prst="coolSlant"/>
            </a:sp3d>
          </a:bodyPr>
          <a:lstStyle/>
          <a:p>
            <a:r>
              <a:rPr lang="en-US" sz="8000" dirty="0" smtClean="0">
                <a:solidFill>
                  <a:srgbClr val="00CCFF"/>
                </a:solidFill>
                <a:effectLst>
                  <a:glow rad="101600">
                    <a:schemeClr val="accent5">
                      <a:satMod val="175000"/>
                      <a:alpha val="40000"/>
                    </a:schemeClr>
                  </a:glow>
                </a:effectLst>
                <a:latin typeface="DisneyPark" pitchFamily="65" charset="-52"/>
              </a:rPr>
              <a:t>Links:</a:t>
            </a:r>
            <a:endParaRPr lang="ru-RU" sz="8000" dirty="0">
              <a:solidFill>
                <a:srgbClr val="00CCFF"/>
              </a:solidFill>
              <a:effectLst>
                <a:glow rad="101600">
                  <a:schemeClr val="accent5">
                    <a:satMod val="175000"/>
                    <a:alpha val="40000"/>
                  </a:schemeClr>
                </a:glow>
              </a:effectLst>
              <a:latin typeface="DisneyPark" pitchFamily="65" charset="-52"/>
            </a:endParaRPr>
          </a:p>
        </p:txBody>
      </p:sp>
      <p:sp>
        <p:nvSpPr>
          <p:cNvPr id="3" name="Содержимое 2"/>
          <p:cNvSpPr>
            <a:spLocks noGrp="1"/>
          </p:cNvSpPr>
          <p:nvPr>
            <p:ph idx="1"/>
          </p:nvPr>
        </p:nvSpPr>
        <p:spPr/>
        <p:txBody>
          <a:bodyPr>
            <a:normAutofit fontScale="55000" lnSpcReduction="20000"/>
          </a:bodyPr>
          <a:lstStyle/>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http://images.amazon.com/images/P/B00006JJ51.01._SCLZZZZZZZ_.jpg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http://images.starpulse.com/Photos/Previews/Ice-Cube-vh01.jpg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http://musicmp3.spb.ru/images/i/ice_cube/famerikkkas595966c0b4ff27347bf2de.jpg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http://991.com/newGallery/Ice-Cube-War--Peace---Vol-525694.jpg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http://opentorrent.ru/imagehost/9573/090504231335f0_12.jpg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http://www.rapgra.com/wp-content/uploads/2010/11/SoloByCube.com-1.jpg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http://mimg.ugo.com/200808/26516/The-predator.jpg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http://vladcvet.ru/img/cc/cce/Ice_Cube_Smoke_Some_Weed_lyrics_.jpg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http://shitbrix.ru/img/67/679/Bow_Down_Ice_Cube.jpg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http://www.peoples.ru/art/music/hip-hop/ice_cube/icecube_2007100505533214jpg_s</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http://24.media.tumblr.com/p1f6yDIkyov7ihhiMDXliLTwo1_400.jpg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http://wikipedia.org</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http://www.icecube.com/</a:t>
            </a:r>
          </a:p>
          <a:p>
            <a:pPr>
              <a:buFont typeface="Wingdings" pitchFamily="2" charset="2"/>
              <a:buChar char="ü"/>
            </a:pPr>
            <a:r>
              <a:rPr lang="en-US" i="1" dirty="0" smtClean="0">
                <a:solidFill>
                  <a:srgbClr val="000000"/>
                </a:solidFill>
                <a:effectLst>
                  <a:outerShdw blurRad="38100" dist="38100" dir="2700000" algn="tl">
                    <a:srgbClr val="000000">
                      <a:alpha val="43137"/>
                    </a:srgbClr>
                  </a:outerShdw>
                </a:effectLst>
              </a:rPr>
              <a:t>http://assets.nydailynews.com/img/2009/07/30/gal_graf1.jpg</a:t>
            </a:r>
          </a:p>
          <a:p>
            <a:pPr>
              <a:buFont typeface="Wingdings" pitchFamily="2" charset="2"/>
              <a:buChar char="ü"/>
            </a:pPr>
            <a:endParaRPr lang="en-US" i="1" dirty="0" smtClean="0">
              <a:effectLst>
                <a:outerShdw blurRad="38100" dist="38100" dir="2700000" algn="tl">
                  <a:srgbClr val="000000">
                    <a:alpha val="43137"/>
                  </a:srgbClr>
                </a:outerShdw>
              </a:effectLst>
            </a:endParaRPr>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4000" b="-44000"/>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7500" lnSpcReduction="20000"/>
          </a:bodyPr>
          <a:lstStyle/>
          <a:p>
            <a:r>
              <a:rPr lang="en-US" sz="4000" b="1" dirty="0" smtClean="0">
                <a:solidFill>
                  <a:schemeClr val="bg1"/>
                </a:solidFill>
                <a:effectLst>
                  <a:outerShdw blurRad="38100" dist="38100" dir="2700000" algn="tl">
                    <a:srgbClr val="000000">
                      <a:alpha val="43137"/>
                    </a:srgbClr>
                  </a:outerShdw>
                </a:effectLst>
                <a:hlinkClick r:id="rId3" action="ppaction://hlinksldjump"/>
              </a:rPr>
              <a:t>Ice Cube</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4" action="ppaction://hlinksldjump"/>
              </a:rPr>
              <a:t>N.W.A.</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5" action="ppaction://hlinksldjump"/>
              </a:rPr>
              <a:t>Solo career</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6" action="ppaction://hlinksldjump"/>
              </a:rPr>
              <a:t>1998-2000</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7" action="ppaction://hlinksldjump"/>
              </a:rPr>
              <a:t>2004-2010</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8" action="ppaction://hlinksldjump"/>
              </a:rPr>
              <a:t>Clothing Line</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9" action="ppaction://hlinksldjump"/>
              </a:rPr>
              <a:t>Discography</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10" action="ppaction://hlinksldjump"/>
              </a:rPr>
              <a:t>Awards</a:t>
            </a:r>
            <a:endParaRPr lang="en-US" sz="4000" b="1" dirty="0" smtClean="0">
              <a:solidFill>
                <a:schemeClr val="bg1"/>
              </a:solidFill>
              <a:effectLst>
                <a:outerShdw blurRad="38100" dist="38100" dir="2700000" algn="tl">
                  <a:srgbClr val="000000">
                    <a:alpha val="43137"/>
                  </a:srgbClr>
                </a:outerShdw>
              </a:effectLst>
            </a:endParaRPr>
          </a:p>
          <a:p>
            <a:r>
              <a:rPr lang="en-US" sz="4000" b="1" dirty="0" smtClean="0">
                <a:solidFill>
                  <a:schemeClr val="bg1"/>
                </a:solidFill>
                <a:effectLst>
                  <a:outerShdw blurRad="38100" dist="38100" dir="2700000" algn="tl">
                    <a:srgbClr val="000000">
                      <a:alpha val="43137"/>
                    </a:srgbClr>
                  </a:outerShdw>
                </a:effectLst>
                <a:hlinkClick r:id="rId11" action="ppaction://hlinksldjump"/>
              </a:rPr>
              <a:t>Links</a:t>
            </a:r>
            <a:endParaRPr lang="ru-RU" sz="4000" b="1" dirty="0">
              <a:solidFill>
                <a:schemeClr val="bg1"/>
              </a:solidFill>
              <a:effectLst>
                <a:outerShdw blurRad="38100" dist="38100" dir="2700000" algn="tl">
                  <a:srgbClr val="000000">
                    <a:alpha val="43137"/>
                  </a:srgbClr>
                </a:outerShdw>
              </a:effectLst>
            </a:endParaRPr>
          </a:p>
        </p:txBody>
      </p:sp>
      <p:sp>
        <p:nvSpPr>
          <p:cNvPr id="4" name="Прямоугольник 3"/>
          <p:cNvSpPr/>
          <p:nvPr/>
        </p:nvSpPr>
        <p:spPr>
          <a:xfrm>
            <a:off x="2339752" y="188640"/>
            <a:ext cx="3492559" cy="1107996"/>
          </a:xfrm>
          <a:prstGeom prst="rect">
            <a:avLst/>
          </a:prstGeom>
          <a:noFill/>
        </p:spPr>
        <p:txBody>
          <a:bodyPr wrap="none" lIns="91440" tIns="45720" rIns="91440" bIns="45720">
            <a:spAutoFit/>
          </a:bodyPr>
          <a:lstStyle/>
          <a:p>
            <a:pPr algn="ctr"/>
            <a:r>
              <a:rPr lang="en-US" sz="6600" b="0" cap="none" spc="0" dirty="0" smtClean="0">
                <a:ln w="18415" cmpd="sng">
                  <a:solidFill>
                    <a:srgbClr val="FFFFFF"/>
                  </a:solidFill>
                  <a:prstDash val="solid"/>
                </a:ln>
                <a:solidFill>
                  <a:srgbClr val="FFFFFF"/>
                </a:solidFill>
                <a:effectLst>
                  <a:glow rad="139700">
                    <a:schemeClr val="accent1">
                      <a:satMod val="175000"/>
                      <a:alpha val="40000"/>
                    </a:schemeClr>
                  </a:glow>
                  <a:outerShdw blurRad="63500" dir="3600000" algn="tl" rotWithShape="0">
                    <a:srgbClr val="000000">
                      <a:alpha val="70000"/>
                    </a:srgbClr>
                  </a:outerShdw>
                </a:effectLst>
              </a:rPr>
              <a:t>Contents:</a:t>
            </a:r>
            <a:endParaRPr lang="ru-RU" sz="6600" b="0" cap="none" spc="0" dirty="0">
              <a:ln w="18415" cmpd="sng">
                <a:solidFill>
                  <a:srgbClr val="FFFFFF"/>
                </a:solidFill>
                <a:prstDash val="solid"/>
              </a:ln>
              <a:solidFill>
                <a:srgbClr val="FFFFFF"/>
              </a:solidFill>
              <a:effectLst>
                <a:glow rad="139700">
                  <a:schemeClr val="accent1">
                    <a:satMod val="175000"/>
                    <a:alpha val="40000"/>
                  </a:schemeClr>
                </a:glow>
                <a:outerShdw blurRad="63500" dir="3600000" algn="tl" rotWithShape="0">
                  <a:srgbClr val="000000">
                    <a:alpha val="70000"/>
                  </a:srgbClr>
                </a:outerShdw>
              </a:effectLst>
            </a:endParaRPr>
          </a:p>
        </p:txBody>
      </p:sp>
    </p:spTree>
  </p:cSld>
  <p:clrMapOvr>
    <a:masterClrMapping/>
  </p:clrMapOvr>
  <p:transition spd="slow">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pic>
        <p:nvPicPr>
          <p:cNvPr id="5" name="Рисунок 4" descr="1190474520_ice_cube.jpg"/>
          <p:cNvPicPr>
            <a:picLocks noChangeAspect="1"/>
          </p:cNvPicPr>
          <p:nvPr/>
        </p:nvPicPr>
        <p:blipFill>
          <a:blip r:embed="rId3" cstate="print"/>
          <a:stretch>
            <a:fillRect/>
          </a:stretch>
        </p:blipFill>
        <p:spPr>
          <a:xfrm>
            <a:off x="4860032" y="1196752"/>
            <a:ext cx="2806055" cy="4209083"/>
          </a:xfrm>
          <a:prstGeom prst="rect">
            <a:avLst/>
          </a:prstGeom>
        </p:spPr>
      </p:pic>
      <p:sp>
        <p:nvSpPr>
          <p:cNvPr id="3" name="Содержимое 2"/>
          <p:cNvSpPr>
            <a:spLocks noGrp="1"/>
          </p:cNvSpPr>
          <p:nvPr>
            <p:ph idx="1"/>
          </p:nvPr>
        </p:nvSpPr>
        <p:spPr>
          <a:xfrm>
            <a:off x="323528" y="1556792"/>
            <a:ext cx="4248472" cy="4669979"/>
          </a:xfrm>
          <a:solidFill>
            <a:srgbClr val="FFFFFF">
              <a:alpha val="50196"/>
            </a:srgbClr>
          </a:solidFill>
          <a:ln>
            <a:noFill/>
          </a:ln>
        </p:spPr>
        <p:txBody>
          <a:bodyPr>
            <a:normAutofit fontScale="85000" lnSpcReduction="20000"/>
          </a:bodyPr>
          <a:lstStyle/>
          <a:p>
            <a:pPr>
              <a:buNone/>
            </a:pPr>
            <a:r>
              <a:rPr lang="en-US" b="1" dirty="0" smtClean="0"/>
              <a:t>  </a:t>
            </a:r>
            <a:r>
              <a:rPr lang="en-US" b="1" dirty="0" smtClean="0">
                <a:effectLst>
                  <a:outerShdw blurRad="38100" dist="38100" dir="2700000" algn="tl">
                    <a:srgbClr val="000000">
                      <a:alpha val="43137"/>
                    </a:srgbClr>
                  </a:outerShdw>
                </a:effectLst>
              </a:rPr>
              <a:t>O'Shea Jackson</a:t>
            </a:r>
            <a:r>
              <a:rPr lang="en-US" dirty="0" smtClean="0">
                <a:effectLst>
                  <a:outerShdw blurRad="38100" dist="38100" dir="2700000" algn="tl">
                    <a:srgbClr val="000000">
                      <a:alpha val="43137"/>
                    </a:srgbClr>
                  </a:outerShdw>
                </a:effectLst>
              </a:rPr>
              <a:t> better known by his stage name </a:t>
            </a:r>
            <a:r>
              <a:rPr lang="en-US" b="1" dirty="0" smtClean="0">
                <a:effectLst>
                  <a:outerShdw blurRad="38100" dist="38100" dir="2700000" algn="tl">
                    <a:srgbClr val="000000">
                      <a:alpha val="43137"/>
                    </a:srgbClr>
                  </a:outerShdw>
                </a:effectLst>
              </a:rPr>
              <a:t>Ice Cube</a:t>
            </a:r>
            <a:r>
              <a:rPr lang="en-US" dirty="0" smtClean="0">
                <a:effectLst>
                  <a:outerShdw blurRad="38100" dist="38100" dir="2700000" algn="tl">
                    <a:srgbClr val="000000">
                      <a:alpha val="43137"/>
                    </a:srgbClr>
                  </a:outerShdw>
                </a:effectLst>
              </a:rPr>
              <a:t>, is an American rapper, actor, screenwriter, film director, and producer. </a:t>
            </a:r>
            <a:r>
              <a:rPr lang="en-US" dirty="0" smtClean="0"/>
              <a:t>At age 16,he began to show interest in hip-hop and write the first rhymes</a:t>
            </a:r>
            <a:r>
              <a:rPr lang="en-US" dirty="0" smtClean="0"/>
              <a:t>.</a:t>
            </a:r>
            <a:r>
              <a:rPr lang="ru-RU" dirty="0" smtClean="0"/>
              <a:t> </a:t>
            </a:r>
            <a:r>
              <a:rPr lang="en-US" dirty="0" smtClean="0">
                <a:effectLst>
                  <a:outerShdw blurRad="38100" dist="38100" dir="2700000" algn="tl">
                    <a:srgbClr val="000000">
                      <a:alpha val="43137"/>
                    </a:srgbClr>
                  </a:outerShdw>
                </a:effectLst>
              </a:rPr>
              <a:t>He </a:t>
            </a:r>
            <a:r>
              <a:rPr lang="en-US" dirty="0" smtClean="0">
                <a:effectLst>
                  <a:outerShdw blurRad="38100" dist="38100" dir="2700000" algn="tl">
                    <a:srgbClr val="000000">
                      <a:alpha val="43137"/>
                    </a:srgbClr>
                  </a:outerShdw>
                </a:effectLst>
              </a:rPr>
              <a:t>began his career as a member of the hip-hop group C.I.A. and later joined the rap group N.W.A.</a:t>
            </a:r>
            <a:r>
              <a:rPr lang="en-US" dirty="0" smtClean="0"/>
              <a:t> </a:t>
            </a:r>
            <a:endParaRPr lang="ru-RU" dirty="0">
              <a:effectLst>
                <a:outerShdw blurRad="38100" dist="38100" dir="2700000" algn="tl">
                  <a:srgbClr val="000000">
                    <a:alpha val="43137"/>
                  </a:srgbClr>
                </a:outerShdw>
              </a:effectLst>
            </a:endParaRPr>
          </a:p>
        </p:txBody>
      </p:sp>
      <p:sp>
        <p:nvSpPr>
          <p:cNvPr id="4" name="Прямоугольник 3"/>
          <p:cNvSpPr/>
          <p:nvPr/>
        </p:nvSpPr>
        <p:spPr>
          <a:xfrm>
            <a:off x="2463183" y="188640"/>
            <a:ext cx="3435556" cy="2308324"/>
          </a:xfrm>
          <a:prstGeom prst="rect">
            <a:avLst/>
          </a:prstGeom>
          <a:noFill/>
        </p:spPr>
        <p:txBody>
          <a:bodyPr wrap="none" lIns="91440" tIns="45720" rIns="91440" bIns="45720">
            <a:spAutoFit/>
          </a:bodyPr>
          <a:lstStyle/>
          <a:p>
            <a:pPr algn="ctr"/>
            <a:r>
              <a:rPr lang="en-US" sz="7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Ice Cube</a:t>
            </a:r>
          </a:p>
          <a:p>
            <a:pPr algn="ctr"/>
            <a:endParaRPr lang="ru-RU" sz="7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Рисунок 5" descr="p1f6yDIkyov7ihhiMDXliLTwo1_400.jpg"/>
          <p:cNvPicPr>
            <a:picLocks noChangeAspect="1"/>
          </p:cNvPicPr>
          <p:nvPr/>
        </p:nvPicPr>
        <p:blipFill>
          <a:blip r:embed="rId4" cstate="print"/>
          <a:stretch>
            <a:fillRect/>
          </a:stretch>
        </p:blipFill>
        <p:spPr>
          <a:xfrm>
            <a:off x="6660232" y="4038922"/>
            <a:ext cx="2483768" cy="2819077"/>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5000" r="-35000"/>
          </a:stretch>
        </a:blipFill>
        <a:effectLst/>
      </p:bgPr>
    </p:bg>
    <p:spTree>
      <p:nvGrpSpPr>
        <p:cNvPr id="1" name=""/>
        <p:cNvGrpSpPr/>
        <p:nvPr/>
      </p:nvGrpSpPr>
      <p:grpSpPr>
        <a:xfrm>
          <a:off x="0" y="0"/>
          <a:ext cx="0" cy="0"/>
          <a:chOff x="0" y="0"/>
          <a:chExt cx="0" cy="0"/>
        </a:xfrm>
      </p:grpSpPr>
      <p:pic>
        <p:nvPicPr>
          <p:cNvPr id="7" name="Рисунок 6" descr="B00006JJ51.01._SCLZZZZZZZ_.jpg"/>
          <p:cNvPicPr>
            <a:picLocks noChangeAspect="1"/>
          </p:cNvPicPr>
          <p:nvPr/>
        </p:nvPicPr>
        <p:blipFill>
          <a:blip r:embed="rId3" cstate="print"/>
          <a:stretch>
            <a:fillRect/>
          </a:stretch>
        </p:blipFill>
        <p:spPr>
          <a:xfrm>
            <a:off x="0" y="1916832"/>
            <a:ext cx="3821410" cy="382141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Содержимое 2"/>
          <p:cNvSpPr>
            <a:spLocks noGrp="1"/>
          </p:cNvSpPr>
          <p:nvPr>
            <p:ph idx="1"/>
          </p:nvPr>
        </p:nvSpPr>
        <p:spPr>
          <a:xfrm>
            <a:off x="3635896" y="1340768"/>
            <a:ext cx="5508104" cy="4968552"/>
          </a:xfrm>
          <a:solidFill>
            <a:srgbClr val="FFFFFF">
              <a:alpha val="60000"/>
            </a:srgbClr>
          </a:solidFill>
          <a:ln>
            <a:noFill/>
          </a:ln>
        </p:spPr>
        <p:txBody>
          <a:bodyPr>
            <a:normAutofit fontScale="92500" lnSpcReduction="20000"/>
          </a:bodyPr>
          <a:lstStyle/>
          <a:p>
            <a:pPr>
              <a:buNone/>
            </a:pPr>
            <a:r>
              <a:rPr lang="en-US" dirty="0" smtClean="0">
                <a:effectLst>
                  <a:outerShdw blurRad="38100" dist="38100" dir="2700000" algn="tl">
                    <a:srgbClr val="000000">
                      <a:alpha val="43137"/>
                    </a:srgbClr>
                  </a:outerShdw>
                </a:effectLst>
              </a:rPr>
              <a:t>In 1987, Ice Cube and Dr. </a:t>
            </a:r>
            <a:r>
              <a:rPr lang="en-US" dirty="0" err="1" smtClean="0">
                <a:effectLst>
                  <a:outerShdw blurRad="38100" dist="38100" dir="2700000" algn="tl">
                    <a:srgbClr val="000000">
                      <a:alpha val="43137"/>
                    </a:srgbClr>
                  </a:outerShdw>
                </a:effectLst>
              </a:rPr>
              <a:t>Dre</a:t>
            </a:r>
            <a:r>
              <a:rPr lang="en-US" dirty="0" smtClean="0">
                <a:effectLst>
                  <a:outerShdw blurRad="38100" dist="38100" dir="2700000" algn="tl">
                    <a:srgbClr val="000000">
                      <a:alpha val="43137"/>
                    </a:srgbClr>
                  </a:outerShdw>
                </a:effectLst>
              </a:rPr>
              <a:t> released the single </a:t>
            </a:r>
            <a:r>
              <a:rPr lang="en-US" i="1" dirty="0" smtClean="0">
                <a:effectLst>
                  <a:outerShdw blurRad="38100" dist="38100" dir="2700000" algn="tl">
                    <a:srgbClr val="000000">
                      <a:alpha val="43137"/>
                    </a:srgbClr>
                  </a:outerShdw>
                </a:effectLst>
              </a:rPr>
              <a:t>My Posse</a:t>
            </a:r>
            <a:r>
              <a:rPr lang="en-US" dirty="0" smtClean="0">
                <a:effectLst>
                  <a:outerShdw blurRad="38100" dist="38100" dir="2700000" algn="tl">
                    <a:srgbClr val="000000">
                      <a:alpha val="43137"/>
                    </a:srgbClr>
                  </a:outerShdw>
                </a:effectLst>
              </a:rPr>
              <a:t>, for the group CIA. Later </a:t>
            </a:r>
            <a:r>
              <a:rPr lang="en-US" dirty="0" err="1" smtClean="0">
                <a:effectLst>
                  <a:outerShdw blurRad="38100" dist="38100" dir="2700000" algn="tl">
                    <a:srgbClr val="000000">
                      <a:alpha val="43137"/>
                    </a:srgbClr>
                  </a:outerShdw>
                </a:effectLst>
              </a:rPr>
              <a:t>Eazy</a:t>
            </a:r>
            <a:r>
              <a:rPr lang="en-US" dirty="0" smtClean="0">
                <a:effectLst>
                  <a:outerShdw blurRad="38100" dist="38100" dir="2700000" algn="tl">
                    <a:srgbClr val="000000">
                      <a:alpha val="43137"/>
                    </a:srgbClr>
                  </a:outerShdw>
                </a:effectLst>
              </a:rPr>
              <a:t>-E and Ice Cube recorded </a:t>
            </a:r>
            <a:r>
              <a:rPr lang="en-GB" dirty="0" smtClean="0">
                <a:effectLst>
                  <a:outerShdw blurRad="38100" dist="38100" dir="2700000" algn="tl">
                    <a:srgbClr val="000000">
                      <a:alpha val="43137"/>
                    </a:srgbClr>
                  </a:outerShdw>
                </a:effectLst>
              </a:rPr>
              <a:t>the song for </a:t>
            </a:r>
            <a:r>
              <a:rPr lang="en-GB" i="1" dirty="0" smtClean="0">
                <a:effectLst>
                  <a:outerShdw blurRad="38100" dist="38100" dir="2700000" algn="tl">
                    <a:srgbClr val="000000">
                      <a:alpha val="43137"/>
                    </a:srgbClr>
                  </a:outerShdw>
                </a:effectLst>
              </a:rPr>
              <a:t>N.W.A. </a:t>
            </a:r>
            <a:r>
              <a:rPr lang="en-US" dirty="0" smtClean="0">
                <a:effectLst>
                  <a:outerShdw blurRad="38100" dist="38100" dir="2700000" algn="tl">
                    <a:srgbClr val="000000">
                      <a:alpha val="43137"/>
                    </a:srgbClr>
                  </a:outerShdw>
                </a:effectLst>
              </a:rPr>
              <a:t>By this point Ice Cube was a full-time member of N.W.A along with Dr. </a:t>
            </a:r>
            <a:r>
              <a:rPr lang="en-US" dirty="0" err="1" smtClean="0">
                <a:effectLst>
                  <a:outerShdw blurRad="38100" dist="38100" dir="2700000" algn="tl">
                    <a:srgbClr val="000000">
                      <a:alpha val="43137"/>
                    </a:srgbClr>
                  </a:outerShdw>
                </a:effectLst>
              </a:rPr>
              <a:t>Dre</a:t>
            </a:r>
            <a:r>
              <a:rPr lang="en-US" dirty="0" smtClean="0">
                <a:effectLst>
                  <a:outerShdw blurRad="38100" dist="38100" dir="2700000" algn="tl">
                    <a:srgbClr val="000000">
                      <a:alpha val="43137"/>
                    </a:srgbClr>
                  </a:outerShdw>
                </a:effectLst>
              </a:rPr>
              <a:t> and MC </a:t>
            </a:r>
            <a:r>
              <a:rPr lang="en-US" dirty="0" err="1" smtClean="0">
                <a:effectLst>
                  <a:outerShdw blurRad="38100" dist="38100" dir="2700000" algn="tl">
                    <a:srgbClr val="000000">
                      <a:alpha val="43137"/>
                    </a:srgbClr>
                  </a:outerShdw>
                </a:effectLst>
              </a:rPr>
              <a:t>Ren</a:t>
            </a:r>
            <a:r>
              <a:rPr lang="en-US" dirty="0" smtClean="0">
                <a:effectLst>
                  <a:outerShdw blurRad="38100" dist="38100" dir="2700000" algn="tl">
                    <a:srgbClr val="000000">
                      <a:alpha val="43137"/>
                    </a:srgbClr>
                  </a:outerShdw>
                </a:effectLst>
              </a:rPr>
              <a:t>. However, in 1990, between Ice Cube and Jerry Heller, manager of the group, were some conflicts about the management of the group. As the result of this he left N.W.A.</a:t>
            </a:r>
            <a:endParaRPr lang="ru-RU" b="1" i="1" dirty="0">
              <a:effectLst>
                <a:outerShdw blurRad="38100" dist="38100" dir="2700000" algn="tl">
                  <a:srgbClr val="000000">
                    <a:alpha val="43137"/>
                  </a:srgbClr>
                </a:outerShdw>
              </a:effectLst>
            </a:endParaRPr>
          </a:p>
        </p:txBody>
      </p:sp>
      <p:sp>
        <p:nvSpPr>
          <p:cNvPr id="4" name="Прямоугольник 3"/>
          <p:cNvSpPr/>
          <p:nvPr/>
        </p:nvSpPr>
        <p:spPr>
          <a:xfrm>
            <a:off x="3275856" y="0"/>
            <a:ext cx="3157211" cy="2431435"/>
          </a:xfrm>
          <a:prstGeom prst="rect">
            <a:avLst/>
          </a:prstGeom>
          <a:noFill/>
          <a:ln>
            <a:noFill/>
          </a:ln>
        </p:spPr>
        <p:txBody>
          <a:bodyPr wrap="none" lIns="91440" tIns="45720" rIns="91440" bIns="45720">
            <a:spAutoFit/>
            <a:scene3d>
              <a:camera prst="perspectiveFront"/>
              <a:lightRig rig="soft" dir="tl">
                <a:rot lat="0" lon="0" rev="0"/>
              </a:lightRig>
            </a:scene3d>
            <a:sp3d extrusionH="57150" contourW="25400" prstMaterial="matte">
              <a:bevelT w="25400" h="55880" prst="relaxedInset"/>
              <a:contourClr>
                <a:schemeClr val="accent2">
                  <a:tint val="20000"/>
                </a:schemeClr>
              </a:contourClr>
            </a:sp3d>
          </a:bodyPr>
          <a:lstStyle/>
          <a:p>
            <a:pPr algn="ctr"/>
            <a:r>
              <a:rPr lang="en-US" sz="8000" b="1" cap="none" spc="50" dirty="0" smtClean="0">
                <a:ln w="11430"/>
                <a:solidFill>
                  <a:srgbClr val="7030A0"/>
                </a:solidFill>
                <a:effectLst>
                  <a:glow rad="228600">
                    <a:schemeClr val="accent4">
                      <a:satMod val="175000"/>
                      <a:alpha val="40000"/>
                    </a:schemeClr>
                  </a:glow>
                  <a:innerShdw blurRad="63500" dist="50800" dir="18900000">
                    <a:prstClr val="black">
                      <a:alpha val="50000"/>
                    </a:prstClr>
                  </a:innerShdw>
                  <a:reflection blurRad="6350" stA="60000" endA="900" endPos="58000" dir="5400000" sy="-100000" algn="bl" rotWithShape="0"/>
                </a:effectLst>
              </a:rPr>
              <a:t>N.W.A</a:t>
            </a:r>
            <a:r>
              <a:rPr lang="en-US" sz="8000" b="1" i="1" cap="none" spc="50" dirty="0" smtClean="0">
                <a:ln w="11430"/>
                <a:solidFill>
                  <a:srgbClr val="7030A0"/>
                </a:solidFill>
                <a:effectLst>
                  <a:glow rad="101600">
                    <a:schemeClr val="accent4">
                      <a:satMod val="175000"/>
                      <a:alpha val="40000"/>
                    </a:schemeClr>
                  </a:glow>
                  <a:innerShdw blurRad="63500" dist="50800" dir="18900000">
                    <a:prstClr val="black">
                      <a:alpha val="50000"/>
                    </a:prstClr>
                  </a:innerShdw>
                  <a:reflection blurRad="6350" stA="60000" endA="900" endPos="58000" dir="5400000" sy="-100000" algn="bl" rotWithShape="0"/>
                </a:effectLst>
              </a:rPr>
              <a:t>.</a:t>
            </a:r>
          </a:p>
          <a:p>
            <a:pPr algn="ctr"/>
            <a:endParaRPr lang="ru-RU" sz="7200" b="1" cap="none" spc="50" dirty="0">
              <a:ln w="11430"/>
              <a:gradFill>
                <a:gsLst>
                  <a:gs pos="25000">
                    <a:schemeClr val="accent2">
                      <a:satMod val="155000"/>
                    </a:schemeClr>
                  </a:gs>
                  <a:gs pos="100000">
                    <a:schemeClr val="accent2">
                      <a:shade val="45000"/>
                      <a:satMod val="165000"/>
                    </a:schemeClr>
                  </a:gs>
                </a:gsLst>
                <a:lin ang="5400000"/>
              </a:gradFill>
              <a:effectLst>
                <a:glow rad="228600">
                  <a:schemeClr val="accent2">
                    <a:satMod val="175000"/>
                    <a:alpha val="40000"/>
                  </a:schemeClr>
                </a:glow>
                <a:innerShdw blurRad="63500" dist="50800" dir="18900000">
                  <a:prstClr val="black">
                    <a:alpha val="50000"/>
                  </a:prstClr>
                </a:innerShdw>
                <a:reflection blurRad="6350" stA="60000" endA="900" endPos="58000" dir="5400000" sy="-100000" algn="bl" rotWithShape="0"/>
              </a:effectLst>
            </a:endParaRPr>
          </a:p>
        </p:txBody>
      </p:sp>
    </p:spTree>
  </p:cSld>
  <p:clrMapOvr>
    <a:masterClrMapping/>
  </p:clrMapOvr>
  <p:transition spd="slow">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0"/>
            <a:lum/>
          </a:blip>
          <a:srcRect/>
          <a:stretch>
            <a:fillRect l="-17000" r="-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2099842" y="0"/>
            <a:ext cx="4461734" cy="1200329"/>
          </a:xfrm>
          <a:prstGeom prst="rect">
            <a:avLst/>
          </a:prstGeom>
          <a:noFill/>
        </p:spPr>
        <p:txBody>
          <a:bodyPr wrap="none" lIns="91440" tIns="45720" rIns="91440" bIns="45720">
            <a:spAutoFit/>
          </a:bodyPr>
          <a:lstStyle/>
          <a:p>
            <a:pPr algn="ctr"/>
            <a:r>
              <a:rPr lang="en-US" sz="7200" b="1" dirty="0" smtClean="0">
                <a:ln w="18415" cmpd="sng">
                  <a:solidFill>
                    <a:srgbClr val="FFFFFF"/>
                  </a:solidFill>
                  <a:prstDash val="solid"/>
                </a:ln>
                <a:solidFill>
                  <a:srgbClr val="7030A0"/>
                </a:solidFill>
                <a:effectLst>
                  <a:glow rad="139700">
                    <a:schemeClr val="accent5">
                      <a:satMod val="175000"/>
                      <a:alpha val="40000"/>
                    </a:schemeClr>
                  </a:glow>
                  <a:outerShdw blurRad="50800" dist="38100" dir="10800000" algn="r" rotWithShape="0">
                    <a:prstClr val="black">
                      <a:alpha val="40000"/>
                    </a:prstClr>
                  </a:outerShdw>
                </a:effectLst>
              </a:rPr>
              <a:t>Solo career</a:t>
            </a:r>
            <a:endParaRPr lang="ru-RU" sz="7200" b="1" cap="none" spc="0" dirty="0">
              <a:ln w="18415" cmpd="sng">
                <a:solidFill>
                  <a:srgbClr val="FFFFFF"/>
                </a:solidFill>
                <a:prstDash val="solid"/>
              </a:ln>
              <a:solidFill>
                <a:srgbClr val="7030A0"/>
              </a:solidFill>
              <a:effectLst>
                <a:glow rad="139700">
                  <a:schemeClr val="accent5">
                    <a:satMod val="175000"/>
                    <a:alpha val="40000"/>
                  </a:schemeClr>
                </a:glow>
                <a:outerShdw blurRad="50800" dist="38100" dir="10800000" algn="r" rotWithShape="0">
                  <a:prstClr val="black">
                    <a:alpha val="40000"/>
                  </a:prstClr>
                </a:outerShdw>
              </a:effectLst>
            </a:endParaRPr>
          </a:p>
        </p:txBody>
      </p:sp>
      <p:sp>
        <p:nvSpPr>
          <p:cNvPr id="8" name="Содержимое 7"/>
          <p:cNvSpPr>
            <a:spLocks noGrp="1"/>
          </p:cNvSpPr>
          <p:nvPr>
            <p:ph idx="1"/>
          </p:nvPr>
        </p:nvSpPr>
        <p:spPr>
          <a:xfrm>
            <a:off x="323528" y="1484784"/>
            <a:ext cx="4248472" cy="4886003"/>
          </a:xfrm>
          <a:noFill/>
        </p:spPr>
        <p:txBody>
          <a:bodyPr>
            <a:normAutofit fontScale="77500" lnSpcReduction="20000"/>
          </a:bodyPr>
          <a:lstStyle/>
          <a:p>
            <a:pPr>
              <a:buNone/>
            </a:pPr>
            <a:r>
              <a:rPr lang="en-US" b="1" dirty="0" smtClean="0">
                <a:solidFill>
                  <a:srgbClr val="FFFF00"/>
                </a:solidFill>
                <a:effectLst>
                  <a:glow rad="139700">
                    <a:schemeClr val="accent6">
                      <a:satMod val="175000"/>
                      <a:alpha val="40000"/>
                    </a:schemeClr>
                  </a:glow>
                  <a:outerShdw blurRad="38100" dist="38100" dir="2700000" algn="tl">
                    <a:srgbClr val="000000">
                      <a:alpha val="43137"/>
                    </a:srgbClr>
                  </a:outerShdw>
                </a:effectLst>
              </a:rPr>
              <a:t>     In February 1990, Ice Cube recorded his debut solo album in Los Angeles along with Bomb Squad. The album </a:t>
            </a:r>
            <a:r>
              <a:rPr lang="en-US" b="1" dirty="0" err="1" smtClean="0">
                <a:solidFill>
                  <a:srgbClr val="FFFF00"/>
                </a:solidFill>
                <a:effectLst>
                  <a:glow rad="139700">
                    <a:schemeClr val="accent6">
                      <a:satMod val="175000"/>
                      <a:alpha val="40000"/>
                    </a:schemeClr>
                  </a:glow>
                  <a:outerShdw blurRad="38100" dist="38100" dir="2700000" algn="tl">
                    <a:srgbClr val="000000">
                      <a:alpha val="43137"/>
                    </a:srgbClr>
                  </a:outerShdw>
                </a:effectLst>
              </a:rPr>
              <a:t>Amerikkka's</a:t>
            </a:r>
            <a:r>
              <a:rPr lang="en-US" b="1" dirty="0" smtClean="0">
                <a:solidFill>
                  <a:srgbClr val="FFFF00"/>
                </a:solidFill>
                <a:effectLst>
                  <a:glow rad="139700">
                    <a:schemeClr val="accent6">
                      <a:satMod val="175000"/>
                      <a:alpha val="40000"/>
                    </a:schemeClr>
                  </a:glow>
                  <a:outerShdw blurRad="38100" dist="38100" dir="2700000" algn="tl">
                    <a:srgbClr val="000000">
                      <a:alpha val="43137"/>
                    </a:srgbClr>
                  </a:outerShdw>
                </a:effectLst>
              </a:rPr>
              <a:t> Most Wanted was released in May 1990 and became an instant hit. In 1990 he released the album Death Certificate. His next album, The Predator was released in November 1992. The album became the most successful release in the musical career of Ice </a:t>
            </a:r>
            <a:r>
              <a:rPr lang="en-US" b="1" dirty="0" smtClean="0">
                <a:solidFill>
                  <a:srgbClr val="FFFF00"/>
                </a:solidFill>
                <a:effectLst>
                  <a:glow rad="139700">
                    <a:schemeClr val="accent6">
                      <a:satMod val="175000"/>
                      <a:alpha val="40000"/>
                    </a:schemeClr>
                  </a:glow>
                  <a:outerShdw blurRad="38100" dist="38100" dir="2700000" algn="tl">
                    <a:srgbClr val="000000">
                      <a:alpha val="43137"/>
                    </a:srgbClr>
                  </a:outerShdw>
                </a:effectLst>
              </a:rPr>
              <a:t>Cub</a:t>
            </a:r>
            <a:r>
              <a:rPr lang="en-US" b="1" dirty="0" smtClean="0">
                <a:solidFill>
                  <a:srgbClr val="FFFF00"/>
                </a:solidFill>
                <a:effectLst>
                  <a:glow rad="139700">
                    <a:schemeClr val="accent6">
                      <a:satMod val="175000"/>
                      <a:alpha val="40000"/>
                    </a:schemeClr>
                  </a:glow>
                  <a:outerShdw blurRad="38100" dist="38100" dir="2700000" algn="tl">
                    <a:srgbClr val="000000">
                      <a:alpha val="43137"/>
                    </a:srgbClr>
                  </a:outerShdw>
                </a:effectLst>
              </a:rPr>
              <a:t>e</a:t>
            </a:r>
            <a:r>
              <a:rPr lang="en-US" b="1" dirty="0" smtClean="0">
                <a:solidFill>
                  <a:srgbClr val="FFFF00"/>
                </a:solidFill>
                <a:effectLst>
                  <a:glow rad="139700">
                    <a:schemeClr val="accent6">
                      <a:satMod val="175000"/>
                      <a:alpha val="40000"/>
                    </a:schemeClr>
                  </a:glow>
                  <a:outerShdw blurRad="38100" dist="38100" dir="2700000" algn="tl">
                    <a:srgbClr val="000000">
                      <a:alpha val="43137"/>
                    </a:srgbClr>
                  </a:outerShdw>
                </a:effectLst>
              </a:rPr>
              <a:t>.</a:t>
            </a:r>
            <a:endParaRPr lang="en-US" b="1" dirty="0" smtClean="0">
              <a:solidFill>
                <a:srgbClr val="FFFF00"/>
              </a:solidFill>
              <a:effectLst>
                <a:glow rad="139700">
                  <a:schemeClr val="accent6">
                    <a:satMod val="175000"/>
                    <a:alpha val="40000"/>
                  </a:schemeClr>
                </a:glow>
                <a:outerShdw blurRad="38100" dist="38100" dir="2700000" algn="tl">
                  <a:srgbClr val="000000">
                    <a:alpha val="43137"/>
                  </a:srgbClr>
                </a:outerShdw>
              </a:effectLst>
            </a:endParaRPr>
          </a:p>
          <a:p>
            <a:endParaRPr lang="ru-RU" dirty="0"/>
          </a:p>
        </p:txBody>
      </p:sp>
      <p:pic>
        <p:nvPicPr>
          <p:cNvPr id="10" name="Рисунок 9" descr="famerikkkas595966c0b4ff27347bf2de.jpg"/>
          <p:cNvPicPr>
            <a:picLocks noChangeAspect="1"/>
          </p:cNvPicPr>
          <p:nvPr/>
        </p:nvPicPr>
        <p:blipFill>
          <a:blip r:embed="rId3" cstate="print"/>
          <a:stretch>
            <a:fillRect/>
          </a:stretch>
        </p:blipFill>
        <p:spPr>
          <a:xfrm>
            <a:off x="5364088" y="2420888"/>
            <a:ext cx="3542903" cy="35287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strips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9000" r="-29000"/>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12776"/>
            <a:ext cx="5050904" cy="4713387"/>
          </a:xfrm>
        </p:spPr>
        <p:txBody>
          <a:bodyPr>
            <a:normAutofit/>
          </a:bodyPr>
          <a:lstStyle/>
          <a:p>
            <a:r>
              <a:rPr lang="en-US" b="1" dirty="0" smtClean="0">
                <a:solidFill>
                  <a:schemeClr val="bg1"/>
                </a:solidFill>
                <a:effectLst>
                  <a:outerShdw blurRad="38100" dist="38100" dir="2700000" algn="tl">
                    <a:srgbClr val="000000">
                      <a:alpha val="43137"/>
                    </a:srgbClr>
                  </a:outerShdw>
                </a:effectLst>
              </a:rPr>
              <a:t>In 1998 he released his long awaited solo album - War &amp; Peace Volume 1. War &amp; Peace Volume 2 was released in 2000. Also, this year he took part in a tour Up In Smoke Tour with Dr. </a:t>
            </a:r>
            <a:r>
              <a:rPr lang="en-US" b="1" dirty="0" err="1" smtClean="0">
                <a:solidFill>
                  <a:schemeClr val="bg1"/>
                </a:solidFill>
                <a:effectLst>
                  <a:outerShdw blurRad="38100" dist="38100" dir="2700000" algn="tl">
                    <a:srgbClr val="000000">
                      <a:alpha val="43137"/>
                    </a:srgbClr>
                  </a:outerShdw>
                </a:effectLst>
              </a:rPr>
              <a:t>Dre</a:t>
            </a:r>
            <a:r>
              <a:rPr lang="en-US" b="1" dirty="0" smtClean="0">
                <a:solidFill>
                  <a:schemeClr val="bg1"/>
                </a:solidFill>
                <a:effectLst>
                  <a:outerShdw blurRad="38100" dist="38100" dir="2700000" algn="tl">
                    <a:srgbClr val="000000">
                      <a:alpha val="43137"/>
                    </a:srgbClr>
                  </a:outerShdw>
                </a:effectLst>
              </a:rPr>
              <a:t>, Eminem and Snoop </a:t>
            </a:r>
            <a:r>
              <a:rPr lang="en-US" b="1" dirty="0" err="1" smtClean="0">
                <a:solidFill>
                  <a:schemeClr val="bg1"/>
                </a:solidFill>
                <a:effectLst>
                  <a:outerShdw blurRad="38100" dist="38100" dir="2700000" algn="tl">
                    <a:srgbClr val="000000">
                      <a:alpha val="43137"/>
                    </a:srgbClr>
                  </a:outerShdw>
                </a:effectLst>
              </a:rPr>
              <a:t>Dogg</a:t>
            </a:r>
            <a:r>
              <a:rPr lang="en-US" b="1" dirty="0" smtClean="0">
                <a:solidFill>
                  <a:schemeClr val="bg1"/>
                </a:solidFill>
                <a:effectLst>
                  <a:outerShdw blurRad="38100" dist="38100" dir="2700000" algn="tl">
                    <a:srgbClr val="000000">
                      <a:alpha val="43137"/>
                    </a:srgbClr>
                  </a:outerShdw>
                </a:effectLst>
              </a:rPr>
              <a:t>. </a:t>
            </a:r>
            <a:endParaRPr lang="ru-RU" b="1" dirty="0">
              <a:solidFill>
                <a:schemeClr val="bg1"/>
              </a:solidFill>
              <a:effectLst>
                <a:outerShdw blurRad="38100" dist="38100" dir="2700000" algn="tl">
                  <a:srgbClr val="000000">
                    <a:alpha val="43137"/>
                  </a:srgbClr>
                </a:outerShdw>
              </a:effectLst>
            </a:endParaRPr>
          </a:p>
        </p:txBody>
      </p:sp>
      <p:sp>
        <p:nvSpPr>
          <p:cNvPr id="4" name="Прямоугольник 3"/>
          <p:cNvSpPr/>
          <p:nvPr/>
        </p:nvSpPr>
        <p:spPr>
          <a:xfrm>
            <a:off x="2411760" y="0"/>
            <a:ext cx="4653838" cy="1323439"/>
          </a:xfrm>
          <a:prstGeom prst="rect">
            <a:avLst/>
          </a:prstGeom>
          <a:noFill/>
        </p:spPr>
        <p:txBody>
          <a:bodyPr wrap="none" lIns="91440" tIns="45720" rIns="91440" bIns="45720">
            <a:spAutoFit/>
          </a:bodyPr>
          <a:lstStyle/>
          <a:p>
            <a:pPr algn="ctr"/>
            <a:r>
              <a:rPr lang="en-US" sz="8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1998-2000</a:t>
            </a:r>
            <a:endParaRPr lang="ru-RU" sz="8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5" name="Рисунок 4" descr="Ice-Cube-War--Peace---Vol-525694.jpg"/>
          <p:cNvPicPr>
            <a:picLocks noChangeAspect="1"/>
          </p:cNvPicPr>
          <p:nvPr/>
        </p:nvPicPr>
        <p:blipFill>
          <a:blip r:embed="rId3" cstate="print"/>
          <a:stretch>
            <a:fillRect/>
          </a:stretch>
        </p:blipFill>
        <p:spPr>
          <a:xfrm>
            <a:off x="5615608" y="1916832"/>
            <a:ext cx="3528392" cy="3528392"/>
          </a:xfrm>
          <a:prstGeom prst="rect">
            <a:avLst/>
          </a:prstGeom>
          <a:ln>
            <a:noFill/>
          </a:ln>
          <a:effectLst>
            <a:softEdge rad="112500"/>
          </a:effectLst>
        </p:spPr>
      </p:pic>
    </p:spTree>
  </p:cSld>
  <p:clrMapOvr>
    <a:masterClrMapping/>
  </p:clrMapOvr>
  <p:transition spd="slow">
    <p:plu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Autofit/>
            <a:scene3d>
              <a:camera prst="orthographicFront"/>
              <a:lightRig rig="threePt" dir="t"/>
            </a:scene3d>
            <a:sp3d extrusionH="57150">
              <a:bevelT w="57150" h="38100" prst="hardEdge"/>
            </a:sp3d>
          </a:bodyPr>
          <a:lstStyle/>
          <a:p>
            <a:r>
              <a:rPr lang="en-US" sz="8000" b="1" dirty="0" smtClean="0">
                <a:solidFill>
                  <a:srgbClr val="00B0F0"/>
                </a:solidFill>
                <a:effectLst>
                  <a:glow rad="101600">
                    <a:schemeClr val="accent6">
                      <a:satMod val="175000"/>
                      <a:alpha val="40000"/>
                    </a:schemeClr>
                  </a:glow>
                  <a:outerShdw blurRad="38100" dist="38100" dir="2700000" algn="tl">
                    <a:srgbClr val="000000">
                      <a:alpha val="43137"/>
                    </a:srgbClr>
                  </a:outerShdw>
                </a:effectLst>
              </a:rPr>
              <a:t>2004-2010</a:t>
            </a:r>
            <a:endParaRPr lang="ru-RU" sz="8000" b="1" dirty="0">
              <a:solidFill>
                <a:srgbClr val="00B0F0"/>
              </a:solidFill>
              <a:effectLst>
                <a:glow rad="101600">
                  <a:schemeClr val="accent6">
                    <a:satMod val="175000"/>
                    <a:alpha val="40000"/>
                  </a:schemeClr>
                </a:glow>
                <a:outerShdw blurRad="38100" dist="38100" dir="2700000" algn="tl">
                  <a:srgbClr val="000000">
                    <a:alpha val="43137"/>
                  </a:srgbClr>
                </a:outerShdw>
              </a:effectLst>
            </a:endParaRPr>
          </a:p>
        </p:txBody>
      </p:sp>
      <p:sp>
        <p:nvSpPr>
          <p:cNvPr id="3" name="Содержимое 2"/>
          <p:cNvSpPr>
            <a:spLocks noGrp="1"/>
          </p:cNvSpPr>
          <p:nvPr>
            <p:ph idx="1"/>
          </p:nvPr>
        </p:nvSpPr>
        <p:spPr>
          <a:xfrm>
            <a:off x="0" y="1052736"/>
            <a:ext cx="5410944" cy="5544616"/>
          </a:xfrm>
          <a:solidFill>
            <a:srgbClr val="F8F8F8">
              <a:alpha val="50196"/>
            </a:srgbClr>
          </a:solidFill>
        </p:spPr>
        <p:txBody>
          <a:bodyPr>
            <a:normAutofit fontScale="70000" lnSpcReduction="20000"/>
          </a:bodyPr>
          <a:lstStyle/>
          <a:p>
            <a:pPr>
              <a:buNone/>
            </a:pPr>
            <a:r>
              <a:rPr lang="en-US" b="1" dirty="0" smtClean="0">
                <a:effectLst>
                  <a:outerShdw blurRad="38100" dist="38100" dir="2700000" algn="tl">
                    <a:srgbClr val="000000">
                      <a:alpha val="43137"/>
                    </a:srgbClr>
                  </a:outerShdw>
                </a:effectLst>
              </a:rPr>
              <a:t>In 2004, his hit singles "Check </a:t>
            </a:r>
            <a:r>
              <a:rPr lang="en-US" b="1" dirty="0" err="1" smtClean="0">
                <a:effectLst>
                  <a:outerShdw blurRad="38100" dist="38100" dir="2700000" algn="tl">
                    <a:srgbClr val="000000">
                      <a:alpha val="43137"/>
                    </a:srgbClr>
                  </a:outerShdw>
                </a:effectLst>
              </a:rPr>
              <a:t>Yo</a:t>
            </a:r>
            <a:r>
              <a:rPr lang="en-US" b="1" dirty="0" smtClean="0">
                <a:effectLst>
                  <a:outerShdw blurRad="38100" dist="38100" dir="2700000" algn="tl">
                    <a:srgbClr val="000000">
                      <a:alpha val="43137"/>
                    </a:srgbClr>
                  </a:outerShdw>
                </a:effectLst>
              </a:rPr>
              <a:t> Self", "It Was a Good Day" and popular song "Guerrillas in </a:t>
            </a:r>
            <a:r>
              <a:rPr lang="en-US" b="1" dirty="0" err="1" smtClean="0">
                <a:effectLst>
                  <a:outerShdw blurRad="38100" dist="38100" dir="2700000" algn="tl">
                    <a:srgbClr val="000000">
                      <a:alpha val="43137"/>
                    </a:srgbClr>
                  </a:outerShdw>
                </a:effectLst>
              </a:rPr>
              <a:t>tha</a:t>
            </a:r>
            <a:r>
              <a:rPr lang="en-US" b="1" dirty="0" smtClean="0">
                <a:effectLst>
                  <a:outerShdw blurRad="38100" dist="38100" dir="2700000" algn="tl">
                    <a:srgbClr val="000000">
                      <a:alpha val="43137"/>
                    </a:srgbClr>
                  </a:outerShdw>
                </a:effectLst>
              </a:rPr>
              <a:t> Mist“, which appeared on popular video game </a:t>
            </a:r>
            <a:r>
              <a:rPr lang="en-US" b="1" i="1" dirty="0" smtClean="0">
                <a:effectLst>
                  <a:outerShdw blurRad="38100" dist="38100" dir="2700000" algn="tl">
                    <a:srgbClr val="000000">
                      <a:alpha val="43137"/>
                    </a:srgbClr>
                  </a:outerShdw>
                </a:effectLst>
              </a:rPr>
              <a:t>San Andreas.</a:t>
            </a:r>
          </a:p>
          <a:p>
            <a:pPr>
              <a:buNone/>
            </a:pPr>
            <a:r>
              <a:rPr lang="en-US" b="1" dirty="0" smtClean="0">
                <a:effectLst>
                  <a:outerShdw blurRad="38100" dist="38100" dir="2700000" algn="tl">
                    <a:srgbClr val="000000">
                      <a:alpha val="43137"/>
                    </a:srgbClr>
                  </a:outerShdw>
                </a:effectLst>
              </a:rPr>
              <a:t> Ice Cube released his seventh solo album, Laugh Now, Cry Later, in 2006.</a:t>
            </a:r>
            <a:endParaRPr lang="ru-RU" b="1" dirty="0" smtClean="0">
              <a:effectLst>
                <a:outerShdw blurRad="38100" dist="38100" dir="2700000" algn="tl">
                  <a:srgbClr val="000000">
                    <a:alpha val="43137"/>
                  </a:srgbClr>
                </a:outerShdw>
              </a:effectLst>
            </a:endParaRPr>
          </a:p>
          <a:p>
            <a:pPr>
              <a:buNone/>
            </a:pPr>
            <a:r>
              <a:rPr lang="en-US" b="1" i="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The eighth Ice Cube studio LP, titled Raw Footage, was released on August 19, 2008, and featured the singles </a:t>
            </a:r>
            <a:r>
              <a:rPr lang="en-US" b="1" dirty="0" err="1" smtClean="0">
                <a:effectLst>
                  <a:outerShdw blurRad="38100" dist="38100" dir="2700000" algn="tl">
                    <a:srgbClr val="000000">
                      <a:alpha val="43137"/>
                    </a:srgbClr>
                  </a:outerShdw>
                </a:effectLst>
              </a:rPr>
              <a:t>Gangsta</a:t>
            </a:r>
            <a:r>
              <a:rPr lang="en-US" b="1" dirty="0" smtClean="0">
                <a:effectLst>
                  <a:outerShdw blurRad="38100" dist="38100" dir="2700000" algn="tl">
                    <a:srgbClr val="000000">
                      <a:alpha val="43137"/>
                    </a:srgbClr>
                  </a:outerShdw>
                </a:effectLst>
              </a:rPr>
              <a:t> Rap Made Me Do It and Do </a:t>
            </a:r>
            <a:r>
              <a:rPr lang="en-US" b="1" dirty="0" err="1" smtClean="0">
                <a:effectLst>
                  <a:outerShdw blurRad="38100" dist="38100" dir="2700000" algn="tl">
                    <a:srgbClr val="000000">
                      <a:alpha val="43137"/>
                    </a:srgbClr>
                  </a:outerShdw>
                </a:effectLst>
              </a:rPr>
              <a:t>Ya</a:t>
            </a:r>
            <a:r>
              <a:rPr lang="en-US" b="1" dirty="0" smtClean="0">
                <a:effectLst>
                  <a:outerShdw blurRad="38100" dist="38100" dir="2700000" algn="tl">
                    <a:srgbClr val="000000">
                      <a:alpha val="43137"/>
                    </a:srgbClr>
                  </a:outerShdw>
                </a:effectLst>
              </a:rPr>
              <a:t> </a:t>
            </a:r>
            <a:r>
              <a:rPr lang="en-US" b="1" dirty="0" err="1" smtClean="0">
                <a:effectLst>
                  <a:outerShdw blurRad="38100" dist="38100" dir="2700000" algn="tl">
                    <a:srgbClr val="000000">
                      <a:alpha val="43137"/>
                    </a:srgbClr>
                  </a:outerShdw>
                </a:effectLst>
              </a:rPr>
              <a:t>Thang</a:t>
            </a:r>
            <a:r>
              <a:rPr lang="en-US" b="1" dirty="0" smtClean="0">
                <a:effectLst>
                  <a:outerShdw blurRad="38100" dist="38100" dir="2700000" algn="tl">
                    <a:srgbClr val="000000">
                      <a:alpha val="43137"/>
                    </a:srgbClr>
                  </a:outerShdw>
                </a:effectLst>
              </a:rPr>
              <a:t>. In 2009, Ice Cube performed at the Gathering of the </a:t>
            </a:r>
            <a:r>
              <a:rPr lang="en-US" b="1" dirty="0" err="1" smtClean="0">
                <a:effectLst>
                  <a:outerShdw blurRad="38100" dist="38100" dir="2700000" algn="tl">
                    <a:srgbClr val="000000">
                      <a:alpha val="43137"/>
                    </a:srgbClr>
                  </a:outerShdw>
                </a:effectLst>
              </a:rPr>
              <a:t>Juggalos</a:t>
            </a:r>
            <a:r>
              <a:rPr lang="en-US" b="1" dirty="0" smtClean="0">
                <a:effectLst>
                  <a:outerShdw blurRad="38100" dist="38100" dir="2700000" algn="tl">
                    <a:srgbClr val="000000">
                      <a:alpha val="43137"/>
                    </a:srgbClr>
                  </a:outerShdw>
                </a:effectLst>
              </a:rPr>
              <a:t>, and will return to perform at the 2011 festival.</a:t>
            </a:r>
          </a:p>
          <a:p>
            <a:pPr>
              <a:buNone/>
            </a:pPr>
            <a:r>
              <a:rPr lang="en-US" b="1" dirty="0" smtClean="0">
                <a:effectLst>
                  <a:outerShdw blurRad="38100" dist="38100" dir="2700000" algn="tl">
                    <a:srgbClr val="000000">
                      <a:alpha val="43137"/>
                    </a:srgbClr>
                  </a:outerShdw>
                </a:effectLst>
              </a:rPr>
              <a:t>Ice Cube's ninth studio album I Am the West was released on September 28, 2010.</a:t>
            </a:r>
          </a:p>
          <a:p>
            <a:pPr>
              <a:buNone/>
            </a:pPr>
            <a:r>
              <a:rPr lang="en-US" b="1" dirty="0" smtClean="0">
                <a:effectLst>
                  <a:outerShdw blurRad="38100" dist="38100" dir="2700000" algn="tl">
                    <a:srgbClr val="000000">
                      <a:alpha val="43137"/>
                    </a:srgbClr>
                  </a:outerShdw>
                </a:effectLst>
              </a:rPr>
              <a:t>In 2011 he will reunite with N.W.A members MC </a:t>
            </a:r>
            <a:r>
              <a:rPr lang="en-US" b="1" dirty="0" err="1" smtClean="0">
                <a:effectLst>
                  <a:outerShdw blurRad="38100" dist="38100" dir="2700000" algn="tl">
                    <a:srgbClr val="000000">
                      <a:alpha val="43137"/>
                    </a:srgbClr>
                  </a:outerShdw>
                </a:effectLst>
              </a:rPr>
              <a:t>Ren</a:t>
            </a:r>
            <a:r>
              <a:rPr lang="en-US" b="1" dirty="0" smtClean="0">
                <a:effectLst>
                  <a:outerShdw blurRad="38100" dist="38100" dir="2700000" algn="tl">
                    <a:srgbClr val="000000">
                      <a:alpha val="43137"/>
                    </a:srgbClr>
                  </a:outerShdw>
                </a:effectLst>
              </a:rPr>
              <a:t> &amp; Dr. </a:t>
            </a:r>
            <a:r>
              <a:rPr lang="en-US" b="1" dirty="0" err="1" smtClean="0">
                <a:effectLst>
                  <a:outerShdw blurRad="38100" dist="38100" dir="2700000" algn="tl">
                    <a:srgbClr val="000000">
                      <a:alpha val="43137"/>
                    </a:srgbClr>
                  </a:outerShdw>
                </a:effectLst>
              </a:rPr>
              <a:t>Dre</a:t>
            </a:r>
            <a:r>
              <a:rPr lang="en-US" b="1" dirty="0" smtClean="0">
                <a:effectLst>
                  <a:outerShdw blurRad="38100" dist="38100" dir="2700000" algn="tl">
                    <a:srgbClr val="000000">
                      <a:alpha val="43137"/>
                    </a:srgbClr>
                  </a:outerShdw>
                </a:effectLst>
              </a:rPr>
              <a:t> on T-</a:t>
            </a:r>
            <a:r>
              <a:rPr lang="en-US" b="1" dirty="0" err="1" smtClean="0">
                <a:effectLst>
                  <a:outerShdw blurRad="38100" dist="38100" dir="2700000" algn="tl">
                    <a:srgbClr val="000000">
                      <a:alpha val="43137"/>
                    </a:srgbClr>
                  </a:outerShdw>
                </a:effectLst>
              </a:rPr>
              <a:t>Boz's</a:t>
            </a:r>
            <a:r>
              <a:rPr lang="en-US" b="1" dirty="0" smtClean="0">
                <a:effectLst>
                  <a:outerShdw blurRad="38100" dist="38100" dir="2700000" algn="tl">
                    <a:srgbClr val="000000">
                      <a:alpha val="43137"/>
                    </a:srgbClr>
                  </a:outerShdw>
                </a:effectLst>
              </a:rPr>
              <a:t> debut studio album Still Cool on the track "From The South To the Wild </a:t>
            </a:r>
            <a:r>
              <a:rPr lang="en-US" b="1" dirty="0" err="1" smtClean="0">
                <a:effectLst>
                  <a:outerShdw blurRad="38100" dist="38100" dir="2700000" algn="tl">
                    <a:srgbClr val="000000">
                      <a:alpha val="43137"/>
                    </a:srgbClr>
                  </a:outerShdw>
                </a:effectLst>
              </a:rPr>
              <a:t>Wild</a:t>
            </a:r>
            <a:r>
              <a:rPr lang="en-US" b="1" dirty="0" smtClean="0">
                <a:effectLst>
                  <a:outerShdw blurRad="38100" dist="38100" dir="2700000" algn="tl">
                    <a:srgbClr val="000000">
                      <a:alpha val="43137"/>
                    </a:srgbClr>
                  </a:outerShdw>
                </a:effectLst>
              </a:rPr>
              <a:t> West".</a:t>
            </a:r>
          </a:p>
        </p:txBody>
      </p:sp>
      <p:pic>
        <p:nvPicPr>
          <p:cNvPr id="4" name="Рисунок 3" descr="090504231335f0_12.jpg"/>
          <p:cNvPicPr>
            <a:picLocks noChangeAspect="1"/>
          </p:cNvPicPr>
          <p:nvPr/>
        </p:nvPicPr>
        <p:blipFill>
          <a:blip r:embed="rId4" cstate="print"/>
          <a:stretch>
            <a:fillRect/>
          </a:stretch>
        </p:blipFill>
        <p:spPr>
          <a:xfrm>
            <a:off x="5438800" y="1556792"/>
            <a:ext cx="3705200" cy="3705200"/>
          </a:xfrm>
          <a:prstGeom prst="rect">
            <a:avLst/>
          </a:prstGeom>
          <a:ln>
            <a:noFill/>
          </a:ln>
          <a:effectLst>
            <a:softEdge rad="112500"/>
          </a:effectLst>
        </p:spPr>
      </p:pic>
      <p:pic>
        <p:nvPicPr>
          <p:cNvPr id="5" name="ice_cube_-_it_was_a_good_day(1).mp3">
            <a:hlinkClick r:id="" action="ppaction://media"/>
          </p:cNvPr>
          <p:cNvPicPr>
            <a:picLocks noRot="1" noChangeAspect="1"/>
          </p:cNvPicPr>
          <p:nvPr>
            <a:audioFile r:link="rId1"/>
          </p:nvPr>
        </p:nvPicPr>
        <p:blipFill>
          <a:blip r:embed="rId5" cstate="print"/>
          <a:stretch>
            <a:fillRect/>
          </a:stretch>
        </p:blipFill>
        <p:spPr>
          <a:xfrm>
            <a:off x="8604448" y="6381328"/>
            <a:ext cx="304800" cy="304800"/>
          </a:xfrm>
          <a:prstGeom prst="rect">
            <a:avLst/>
          </a:prstGeom>
        </p:spPr>
      </p:pic>
    </p:spTree>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repeatCount="indefinite"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5000" r="-1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GB" sz="8000" b="1" dirty="0" smtClean="0">
                <a:solidFill>
                  <a:srgbClr val="FF0000"/>
                </a:solidFill>
                <a:latin typeface="Monotype Corsiva" pitchFamily="66" charset="0"/>
              </a:rPr>
              <a:t>Clothing line</a:t>
            </a:r>
            <a:r>
              <a:rPr lang="en-GB" b="1" dirty="0" smtClean="0"/>
              <a:t/>
            </a:r>
            <a:br>
              <a:rPr lang="en-GB" b="1" dirty="0" smtClean="0"/>
            </a:br>
            <a:endParaRPr lang="ru-RU" dirty="0"/>
          </a:p>
        </p:txBody>
      </p:sp>
      <p:sp>
        <p:nvSpPr>
          <p:cNvPr id="3" name="Содержимое 2"/>
          <p:cNvSpPr>
            <a:spLocks noGrp="1"/>
          </p:cNvSpPr>
          <p:nvPr>
            <p:ph idx="1"/>
          </p:nvPr>
        </p:nvSpPr>
        <p:spPr>
          <a:xfrm>
            <a:off x="4788024" y="1556792"/>
            <a:ext cx="3898776" cy="4569371"/>
          </a:xfrm>
          <a:solidFill>
            <a:srgbClr val="F8F8F8">
              <a:alpha val="50196"/>
            </a:srgbClr>
          </a:solidFill>
        </p:spPr>
        <p:txBody>
          <a:bodyPr/>
          <a:lstStyle/>
          <a:p>
            <a:r>
              <a:rPr lang="en-US" b="1" dirty="0" smtClean="0">
                <a:effectLst>
                  <a:outerShdw blurRad="38100" dist="38100" dir="2700000" algn="tl">
                    <a:srgbClr val="000000">
                      <a:alpha val="43137"/>
                    </a:srgbClr>
                  </a:outerShdw>
                </a:effectLst>
              </a:rPr>
              <a:t>Ice Cube has </a:t>
            </a:r>
            <a:r>
              <a:rPr lang="en-US" b="1" dirty="0" err="1" smtClean="0">
                <a:effectLst>
                  <a:outerShdw blurRad="38100" dist="38100" dir="2700000" algn="tl">
                    <a:srgbClr val="000000">
                      <a:alpha val="43137"/>
                    </a:srgbClr>
                  </a:outerShdw>
                </a:effectLst>
              </a:rPr>
              <a:t>licenced</a:t>
            </a:r>
            <a:r>
              <a:rPr lang="en-US" b="1" dirty="0" smtClean="0">
                <a:effectLst>
                  <a:outerShdw blurRad="38100" dist="38100" dir="2700000" algn="tl">
                    <a:srgbClr val="000000">
                      <a:alpha val="43137"/>
                    </a:srgbClr>
                  </a:outerShdw>
                </a:effectLst>
              </a:rPr>
              <a:t> a clothing line, SOLO by Cube, which features hooded sweatshirts with built-in headphones in the hood strings.</a:t>
            </a:r>
            <a:endParaRPr lang="ru-RU" b="1" dirty="0">
              <a:effectLst>
                <a:outerShdw blurRad="38100" dist="38100" dir="2700000" algn="tl">
                  <a:srgbClr val="000000">
                    <a:alpha val="43137"/>
                  </a:srgbClr>
                </a:outerShdw>
              </a:effectLst>
            </a:endParaRPr>
          </a:p>
        </p:txBody>
      </p:sp>
      <p:pic>
        <p:nvPicPr>
          <p:cNvPr id="5" name="Рисунок 4" descr="SoloByCube.com_.jpg"/>
          <p:cNvPicPr>
            <a:picLocks noChangeAspect="1"/>
          </p:cNvPicPr>
          <p:nvPr/>
        </p:nvPicPr>
        <p:blipFill>
          <a:blip r:embed="rId3" cstate="print"/>
          <a:stretch>
            <a:fillRect/>
          </a:stretch>
        </p:blipFill>
        <p:spPr>
          <a:xfrm>
            <a:off x="1763688" y="1700808"/>
            <a:ext cx="3217540" cy="3217540"/>
          </a:xfrm>
          <a:prstGeom prst="rect">
            <a:avLst/>
          </a:prstGeom>
          <a:ln>
            <a:noFill/>
          </a:ln>
          <a:effectLst>
            <a:softEdge rad="112500"/>
          </a:effectLst>
        </p:spPr>
      </p:pic>
      <p:pic>
        <p:nvPicPr>
          <p:cNvPr id="4" name="Рисунок 3" descr="SoloByCube.com-1.jpg"/>
          <p:cNvPicPr>
            <a:picLocks noChangeAspect="1"/>
          </p:cNvPicPr>
          <p:nvPr/>
        </p:nvPicPr>
        <p:blipFill>
          <a:blip r:embed="rId4" cstate="print"/>
          <a:stretch>
            <a:fillRect/>
          </a:stretch>
        </p:blipFill>
        <p:spPr>
          <a:xfrm>
            <a:off x="179512" y="3861048"/>
            <a:ext cx="2791197" cy="2791197"/>
          </a:xfrm>
          <a:prstGeom prst="rect">
            <a:avLst/>
          </a:prstGeom>
          <a:ln>
            <a:noFill/>
          </a:ln>
          <a:effectLst>
            <a:softEdge rad="112500"/>
          </a:effectLst>
        </p:spPr>
      </p:pic>
    </p:spTree>
  </p:cSld>
  <p:clrMapOvr>
    <a:masterClrMapping/>
  </p:clrMapOvr>
  <p:transition spd="slow">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8000" r="-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340768"/>
          </a:xfrm>
          <a:solidFill>
            <a:srgbClr val="000000">
              <a:alpha val="50196"/>
            </a:srgbClr>
          </a:solidFill>
          <a:ln/>
        </p:spPr>
        <p:style>
          <a:lnRef idx="0">
            <a:schemeClr val="accent4"/>
          </a:lnRef>
          <a:fillRef idx="3">
            <a:schemeClr val="accent4"/>
          </a:fillRef>
          <a:effectRef idx="3">
            <a:schemeClr val="accent4"/>
          </a:effectRef>
          <a:fontRef idx="minor">
            <a:schemeClr val="lt1"/>
          </a:fontRef>
        </p:style>
        <p:txBody>
          <a:bodyPr>
            <a:normAutofit/>
          </a:bodyPr>
          <a:lstStyle/>
          <a:p>
            <a:r>
              <a:rPr lang="en-GB" sz="6600" b="1" dirty="0" smtClean="0">
                <a:solidFill>
                  <a:srgbClr val="00CCFF"/>
                </a:solidFill>
                <a:effectLst>
                  <a:glow rad="228600">
                    <a:schemeClr val="accent1">
                      <a:satMod val="175000"/>
                      <a:alpha val="40000"/>
                    </a:schemeClr>
                  </a:glow>
                </a:effectLst>
                <a:latin typeface="DisneyPark" pitchFamily="65" charset="-52"/>
              </a:rPr>
              <a:t>Discography</a:t>
            </a:r>
            <a:endParaRPr lang="en-GB" sz="6600" b="1" dirty="0">
              <a:solidFill>
                <a:srgbClr val="00CCFF"/>
              </a:solidFill>
              <a:effectLst>
                <a:glow rad="228600">
                  <a:schemeClr val="accent1">
                    <a:satMod val="175000"/>
                    <a:alpha val="40000"/>
                  </a:schemeClr>
                </a:glow>
              </a:effectLst>
              <a:latin typeface="DisneyPark" pitchFamily="65" charset="-52"/>
            </a:endParaRPr>
          </a:p>
        </p:txBody>
      </p:sp>
      <p:sp>
        <p:nvSpPr>
          <p:cNvPr id="3" name="Содержимое 2"/>
          <p:cNvSpPr>
            <a:spLocks noGrp="1"/>
          </p:cNvSpPr>
          <p:nvPr>
            <p:ph idx="1"/>
          </p:nvPr>
        </p:nvSpPr>
        <p:spPr>
          <a:xfrm>
            <a:off x="0" y="1124744"/>
            <a:ext cx="9144000" cy="5733256"/>
          </a:xfrm>
          <a:solidFill>
            <a:srgbClr val="000000">
              <a:alpha val="30196"/>
            </a:srgbClr>
          </a:solidFill>
        </p:spPr>
        <p:txBody>
          <a:bodyPr>
            <a:normAutofit fontScale="40000" lnSpcReduction="20000"/>
          </a:bodyPr>
          <a:lstStyle/>
          <a:p>
            <a:r>
              <a:rPr lang="en-US" sz="6000" b="1" u="sng" dirty="0" smtClean="0">
                <a:solidFill>
                  <a:srgbClr val="00CCFF"/>
                </a:solidFill>
                <a:effectLst>
                  <a:outerShdw blurRad="38100" dist="38100" dir="2700000" algn="tl">
                    <a:srgbClr val="000000">
                      <a:alpha val="43137"/>
                    </a:srgbClr>
                  </a:outerShdw>
                </a:effectLst>
              </a:rPr>
              <a:t>Studio albums</a:t>
            </a:r>
          </a:p>
          <a:p>
            <a:r>
              <a:rPr lang="en-US" sz="4200" b="1" dirty="0" smtClean="0">
                <a:solidFill>
                  <a:srgbClr val="FFFFFF"/>
                </a:solidFill>
                <a:effectLst>
                  <a:outerShdw blurRad="38100" dist="38100" dir="2700000" algn="tl">
                    <a:srgbClr val="000000">
                      <a:alpha val="43137"/>
                    </a:srgbClr>
                  </a:outerShdw>
                </a:effectLst>
              </a:rPr>
              <a:t> 1990: </a:t>
            </a:r>
            <a:r>
              <a:rPr lang="en-US" sz="4200" b="1" i="1" dirty="0" err="1" smtClean="0">
                <a:solidFill>
                  <a:srgbClr val="FFFFFF"/>
                </a:solidFill>
                <a:effectLst>
                  <a:outerShdw blurRad="38100" dist="38100" dir="2700000" algn="tl">
                    <a:srgbClr val="000000">
                      <a:alpha val="43137"/>
                    </a:srgbClr>
                  </a:outerShdw>
                </a:effectLst>
              </a:rPr>
              <a:t>AmeriKKKa's</a:t>
            </a:r>
            <a:r>
              <a:rPr lang="en-US" sz="4200" b="1" i="1" dirty="0" smtClean="0">
                <a:solidFill>
                  <a:srgbClr val="FFFFFF"/>
                </a:solidFill>
                <a:effectLst>
                  <a:outerShdw blurRad="38100" dist="38100" dir="2700000" algn="tl">
                    <a:srgbClr val="000000">
                      <a:alpha val="43137"/>
                    </a:srgbClr>
                  </a:outerShdw>
                </a:effectLst>
              </a:rPr>
              <a:t> Most Wanted</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1991: </a:t>
            </a:r>
            <a:r>
              <a:rPr lang="en-US" sz="4200" b="1" i="1" dirty="0" smtClean="0">
                <a:solidFill>
                  <a:srgbClr val="FFFFFF"/>
                </a:solidFill>
                <a:effectLst>
                  <a:outerShdw blurRad="38100" dist="38100" dir="2700000" algn="tl">
                    <a:srgbClr val="000000">
                      <a:alpha val="43137"/>
                    </a:srgbClr>
                  </a:outerShdw>
                </a:effectLst>
              </a:rPr>
              <a:t>Death Certificate</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1992: </a:t>
            </a:r>
            <a:r>
              <a:rPr lang="en-US" sz="4200" b="1" i="1" dirty="0" smtClean="0">
                <a:solidFill>
                  <a:srgbClr val="FFFFFF"/>
                </a:solidFill>
                <a:effectLst>
                  <a:outerShdw blurRad="38100" dist="38100" dir="2700000" algn="tl">
                    <a:srgbClr val="000000">
                      <a:alpha val="43137"/>
                    </a:srgbClr>
                  </a:outerShdw>
                </a:effectLst>
              </a:rPr>
              <a:t>The Predator</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1993: </a:t>
            </a:r>
            <a:r>
              <a:rPr lang="en-US" sz="4200" b="1" i="1" dirty="0" smtClean="0">
                <a:solidFill>
                  <a:srgbClr val="FFFFFF"/>
                </a:solidFill>
                <a:effectLst>
                  <a:outerShdw blurRad="38100" dist="38100" dir="2700000" algn="tl">
                    <a:srgbClr val="000000">
                      <a:alpha val="43137"/>
                    </a:srgbClr>
                  </a:outerShdw>
                </a:effectLst>
              </a:rPr>
              <a:t>Lethal Injection</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1998: </a:t>
            </a:r>
            <a:r>
              <a:rPr lang="en-US" sz="4200" b="1" i="1" dirty="0" smtClean="0">
                <a:solidFill>
                  <a:srgbClr val="FFFFFF"/>
                </a:solidFill>
                <a:effectLst>
                  <a:outerShdw blurRad="38100" dist="38100" dir="2700000" algn="tl">
                    <a:srgbClr val="000000">
                      <a:alpha val="43137"/>
                    </a:srgbClr>
                  </a:outerShdw>
                </a:effectLst>
              </a:rPr>
              <a:t>War &amp; Peace Vol. 1 (The War Disc)</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2000: </a:t>
            </a:r>
            <a:r>
              <a:rPr lang="en-US" sz="4200" b="1" i="1" dirty="0" smtClean="0">
                <a:solidFill>
                  <a:srgbClr val="FFFFFF"/>
                </a:solidFill>
                <a:effectLst>
                  <a:outerShdw blurRad="38100" dist="38100" dir="2700000" algn="tl">
                    <a:srgbClr val="000000">
                      <a:alpha val="43137"/>
                    </a:srgbClr>
                  </a:outerShdw>
                </a:effectLst>
              </a:rPr>
              <a:t>War &amp; Peace Vol. 2 (The Peace Disc)</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2006: </a:t>
            </a:r>
            <a:r>
              <a:rPr lang="en-US" sz="4200" b="1" i="1" dirty="0" smtClean="0">
                <a:solidFill>
                  <a:srgbClr val="FFFFFF"/>
                </a:solidFill>
                <a:effectLst>
                  <a:outerShdw blurRad="38100" dist="38100" dir="2700000" algn="tl">
                    <a:srgbClr val="000000">
                      <a:alpha val="43137"/>
                    </a:srgbClr>
                  </a:outerShdw>
                </a:effectLst>
              </a:rPr>
              <a:t>Laugh Now, Cry Later</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2008: </a:t>
            </a:r>
            <a:r>
              <a:rPr lang="en-US" sz="4200" b="1" i="1" dirty="0" smtClean="0">
                <a:solidFill>
                  <a:srgbClr val="FFFFFF"/>
                </a:solidFill>
                <a:effectLst>
                  <a:outerShdw blurRad="38100" dist="38100" dir="2700000" algn="tl">
                    <a:srgbClr val="000000">
                      <a:alpha val="43137"/>
                    </a:srgbClr>
                  </a:outerShdw>
                </a:effectLst>
              </a:rPr>
              <a:t>Raw Footage</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2010: </a:t>
            </a:r>
            <a:r>
              <a:rPr lang="en-US" sz="4200" b="1" i="1" dirty="0" smtClean="0">
                <a:solidFill>
                  <a:srgbClr val="FFFFFF"/>
                </a:solidFill>
                <a:effectLst>
                  <a:outerShdw blurRad="38100" dist="38100" dir="2700000" algn="tl">
                    <a:srgbClr val="000000">
                      <a:alpha val="43137"/>
                    </a:srgbClr>
                  </a:outerShdw>
                </a:effectLst>
              </a:rPr>
              <a:t>I Am the West</a:t>
            </a:r>
            <a:endParaRPr lang="en-US" sz="4200" b="1" dirty="0" smtClean="0">
              <a:solidFill>
                <a:srgbClr val="FFFFFF"/>
              </a:solidFill>
              <a:effectLst>
                <a:outerShdw blurRad="38100" dist="38100" dir="2700000" algn="tl">
                  <a:srgbClr val="000000">
                    <a:alpha val="43137"/>
                  </a:srgbClr>
                </a:outerShdw>
              </a:effectLst>
            </a:endParaRPr>
          </a:p>
          <a:p>
            <a:r>
              <a:rPr lang="en-US" sz="6000" b="1" u="sng" dirty="0" smtClean="0">
                <a:solidFill>
                  <a:srgbClr val="00CCFF"/>
                </a:solidFill>
                <a:effectLst>
                  <a:outerShdw blurRad="38100" dist="38100" dir="2700000" algn="tl">
                    <a:srgbClr val="000000">
                      <a:alpha val="43137"/>
                    </a:srgbClr>
                  </a:outerShdw>
                </a:effectLst>
              </a:rPr>
              <a:t>N.W.A</a:t>
            </a:r>
          </a:p>
          <a:p>
            <a:r>
              <a:rPr lang="en-US" sz="4200" b="1" dirty="0" smtClean="0">
                <a:solidFill>
                  <a:srgbClr val="FFFFFF"/>
                </a:solidFill>
                <a:effectLst>
                  <a:outerShdw blurRad="38100" dist="38100" dir="2700000" algn="tl">
                    <a:srgbClr val="000000">
                      <a:alpha val="43137"/>
                    </a:srgbClr>
                  </a:outerShdw>
                </a:effectLst>
              </a:rPr>
              <a:t> 1988 "Straight </a:t>
            </a:r>
            <a:r>
              <a:rPr lang="en-US" sz="4200" b="1" dirty="0" err="1" smtClean="0">
                <a:solidFill>
                  <a:srgbClr val="FFFFFF"/>
                </a:solidFill>
                <a:effectLst>
                  <a:outerShdw blurRad="38100" dist="38100" dir="2700000" algn="tl">
                    <a:srgbClr val="000000">
                      <a:alpha val="43137"/>
                    </a:srgbClr>
                  </a:outerShdw>
                </a:effectLst>
              </a:rPr>
              <a:t>Outta</a:t>
            </a:r>
            <a:r>
              <a:rPr lang="en-US" sz="4200" b="1" dirty="0" smtClean="0">
                <a:solidFill>
                  <a:srgbClr val="FFFFFF"/>
                </a:solidFill>
                <a:effectLst>
                  <a:outerShdw blurRad="38100" dist="38100" dir="2700000" algn="tl">
                    <a:srgbClr val="000000">
                      <a:alpha val="43137"/>
                    </a:srgbClr>
                  </a:outerShdw>
                </a:effectLst>
              </a:rPr>
              <a:t> Compton“ Westside Connection</a:t>
            </a:r>
          </a:p>
          <a:p>
            <a:r>
              <a:rPr lang="en-US" sz="4200" b="1" dirty="0" smtClean="0">
                <a:solidFill>
                  <a:srgbClr val="FFFFFF"/>
                </a:solidFill>
                <a:effectLst>
                  <a:outerShdw blurRad="38100" dist="38100" dir="2700000" algn="tl">
                    <a:srgbClr val="000000">
                      <a:alpha val="43137"/>
                    </a:srgbClr>
                  </a:outerShdw>
                </a:effectLst>
              </a:rPr>
              <a:t> 1996 "Bow Down"</a:t>
            </a:r>
          </a:p>
          <a:p>
            <a:r>
              <a:rPr lang="en-US" sz="4200" b="1" dirty="0" smtClean="0">
                <a:solidFill>
                  <a:srgbClr val="FFFFFF"/>
                </a:solidFill>
                <a:effectLst>
                  <a:outerShdw blurRad="38100" dist="38100" dir="2700000" algn="tl">
                    <a:srgbClr val="000000">
                      <a:alpha val="43137"/>
                    </a:srgbClr>
                  </a:outerShdw>
                </a:effectLst>
              </a:rPr>
              <a:t>2003 "Terrorist Threats"</a:t>
            </a:r>
          </a:p>
          <a:p>
            <a:r>
              <a:rPr lang="en-US" sz="6000" b="1" u="sng" dirty="0" smtClean="0">
                <a:solidFill>
                  <a:srgbClr val="00CCFF"/>
                </a:solidFill>
                <a:effectLst>
                  <a:outerShdw blurRad="38100" dist="38100" dir="2700000" algn="tl">
                    <a:srgbClr val="000000">
                      <a:alpha val="43137"/>
                    </a:srgbClr>
                  </a:outerShdw>
                </a:effectLst>
              </a:rPr>
              <a:t>Other albums </a:t>
            </a:r>
          </a:p>
          <a:p>
            <a:r>
              <a:rPr lang="en-US" sz="4200" b="1" dirty="0" smtClean="0">
                <a:solidFill>
                  <a:srgbClr val="FFFFFF"/>
                </a:solidFill>
                <a:effectLst>
                  <a:outerShdw blurRad="38100" dist="38100" dir="2700000" algn="tl">
                    <a:srgbClr val="000000">
                      <a:alpha val="43137"/>
                    </a:srgbClr>
                  </a:outerShdw>
                </a:effectLst>
              </a:rPr>
              <a:t>1994: </a:t>
            </a:r>
            <a:r>
              <a:rPr lang="en-US" sz="4200" b="1" i="1" dirty="0" smtClean="0">
                <a:solidFill>
                  <a:srgbClr val="FFFFFF"/>
                </a:solidFill>
                <a:effectLst>
                  <a:outerShdw blurRad="38100" dist="38100" dir="2700000" algn="tl">
                    <a:srgbClr val="000000">
                      <a:alpha val="43137"/>
                    </a:srgbClr>
                  </a:outerShdw>
                </a:effectLst>
              </a:rPr>
              <a:t>Bootlegs &amp; B-Sides</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1997: </a:t>
            </a:r>
            <a:r>
              <a:rPr lang="en-US" sz="4200" b="1" i="1" dirty="0" smtClean="0">
                <a:solidFill>
                  <a:srgbClr val="FFFFFF"/>
                </a:solidFill>
                <a:effectLst>
                  <a:outerShdw blurRad="38100" dist="38100" dir="2700000" algn="tl">
                    <a:srgbClr val="000000">
                      <a:alpha val="43137"/>
                    </a:srgbClr>
                  </a:outerShdw>
                </a:effectLst>
              </a:rPr>
              <a:t>Featuring…Ice Cube</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2001: </a:t>
            </a:r>
            <a:r>
              <a:rPr lang="en-US" sz="4200" b="1" i="1" dirty="0" smtClean="0">
                <a:solidFill>
                  <a:srgbClr val="FFFFFF"/>
                </a:solidFill>
                <a:effectLst>
                  <a:outerShdw blurRad="38100" dist="38100" dir="2700000" algn="tl">
                    <a:srgbClr val="000000">
                      <a:alpha val="43137"/>
                    </a:srgbClr>
                  </a:outerShdw>
                </a:effectLst>
              </a:rPr>
              <a:t>Greatest Hits</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2007: </a:t>
            </a:r>
            <a:r>
              <a:rPr lang="en-US" sz="4200" b="1" i="1" dirty="0" smtClean="0">
                <a:solidFill>
                  <a:srgbClr val="FFFFFF"/>
                </a:solidFill>
                <a:effectLst>
                  <a:outerShdw blurRad="38100" dist="38100" dir="2700000" algn="tl">
                    <a:srgbClr val="000000">
                      <a:alpha val="43137"/>
                    </a:srgbClr>
                  </a:outerShdw>
                </a:effectLst>
              </a:rPr>
              <a:t>In the Movies</a:t>
            </a:r>
            <a:endParaRPr lang="en-US" sz="4200" b="1" dirty="0" smtClean="0">
              <a:solidFill>
                <a:srgbClr val="FFFFFF"/>
              </a:solidFill>
              <a:effectLst>
                <a:outerShdw blurRad="38100" dist="38100" dir="2700000" algn="tl">
                  <a:srgbClr val="000000">
                    <a:alpha val="43137"/>
                  </a:srgbClr>
                </a:outerShdw>
              </a:effectLst>
            </a:endParaRPr>
          </a:p>
          <a:p>
            <a:r>
              <a:rPr lang="en-US" sz="4200" b="1" dirty="0" smtClean="0">
                <a:solidFill>
                  <a:srgbClr val="FFFFFF"/>
                </a:solidFill>
                <a:effectLst>
                  <a:outerShdw blurRad="38100" dist="38100" dir="2700000" algn="tl">
                    <a:srgbClr val="000000">
                      <a:alpha val="43137"/>
                    </a:srgbClr>
                  </a:outerShdw>
                </a:effectLst>
              </a:rPr>
              <a:t>2008: </a:t>
            </a:r>
            <a:r>
              <a:rPr lang="en-US" sz="4200" b="1" i="1" dirty="0" smtClean="0">
                <a:solidFill>
                  <a:srgbClr val="FFFFFF"/>
                </a:solidFill>
                <a:effectLst>
                  <a:outerShdw blurRad="38100" dist="38100" dir="2700000" algn="tl">
                    <a:srgbClr val="000000">
                      <a:alpha val="43137"/>
                    </a:srgbClr>
                  </a:outerShdw>
                </a:effectLst>
              </a:rPr>
              <a:t>The Essentials</a:t>
            </a:r>
            <a:endParaRPr lang="en-US" sz="4200" b="1" dirty="0" smtClean="0">
              <a:solidFill>
                <a:srgbClr val="FFFFFF"/>
              </a:solidFill>
              <a:effectLst>
                <a:outerShdw blurRad="38100" dist="38100" dir="2700000" algn="tl">
                  <a:srgbClr val="000000">
                    <a:alpha val="43137"/>
                  </a:srgbClr>
                </a:outerShdw>
              </a:effectLst>
            </a:endParaRPr>
          </a:p>
          <a:p>
            <a:endParaRPr lang="ru-RU" dirty="0"/>
          </a:p>
        </p:txBody>
      </p:sp>
      <p:pic>
        <p:nvPicPr>
          <p:cNvPr id="7" name="Рисунок 6" descr="Bow_Down_Ice_Cube.jpg"/>
          <p:cNvPicPr>
            <a:picLocks noChangeAspect="1"/>
          </p:cNvPicPr>
          <p:nvPr/>
        </p:nvPicPr>
        <p:blipFill>
          <a:blip r:embed="rId3" cstate="print"/>
          <a:stretch>
            <a:fillRect/>
          </a:stretch>
        </p:blipFill>
        <p:spPr>
          <a:xfrm>
            <a:off x="6353944" y="1052736"/>
            <a:ext cx="2790056" cy="2092542"/>
          </a:xfrm>
          <a:prstGeom prst="rect">
            <a:avLst/>
          </a:prstGeom>
          <a:ln>
            <a:noFill/>
          </a:ln>
          <a:effectLst>
            <a:softEdge rad="112500"/>
          </a:effectLst>
        </p:spPr>
      </p:pic>
      <p:pic>
        <p:nvPicPr>
          <p:cNvPr id="9" name="Рисунок 8" descr="Ice_Cube_Smoke_Some_Weed_lyrics_.jpg"/>
          <p:cNvPicPr>
            <a:picLocks noChangeAspect="1"/>
          </p:cNvPicPr>
          <p:nvPr/>
        </p:nvPicPr>
        <p:blipFill>
          <a:blip r:embed="rId4" cstate="print"/>
          <a:stretch>
            <a:fillRect/>
          </a:stretch>
        </p:blipFill>
        <p:spPr>
          <a:xfrm>
            <a:off x="5052053" y="3284984"/>
            <a:ext cx="4091947" cy="3068960"/>
          </a:xfrm>
          <a:prstGeom prst="rect">
            <a:avLst/>
          </a:prstGeom>
          <a:ln>
            <a:noFill/>
          </a:ln>
          <a:effectLst>
            <a:softEdge rad="112500"/>
          </a:effectLst>
        </p:spPr>
      </p:pic>
      <p:pic>
        <p:nvPicPr>
          <p:cNvPr id="8" name="Рисунок 7" descr="The-predator.jpg"/>
          <p:cNvPicPr>
            <a:picLocks noChangeAspect="1"/>
          </p:cNvPicPr>
          <p:nvPr/>
        </p:nvPicPr>
        <p:blipFill>
          <a:blip r:embed="rId5" cstate="print"/>
          <a:stretch>
            <a:fillRect/>
          </a:stretch>
        </p:blipFill>
        <p:spPr>
          <a:xfrm>
            <a:off x="3563888" y="4581128"/>
            <a:ext cx="2452988" cy="2276872"/>
          </a:xfrm>
          <a:prstGeom prst="rect">
            <a:avLst/>
          </a:prstGeom>
          <a:ln>
            <a:noFill/>
          </a:ln>
          <a:effectLst>
            <a:softEdge rad="112500"/>
          </a:effectLst>
        </p:spPr>
      </p:pic>
    </p:spTree>
  </p:cSld>
  <p:clrMapOvr>
    <a:masterClrMapping/>
  </p:clrMapOvr>
  <p:transition spd="slow">
    <p:split dir="in"/>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TotalTime>
  <Words>719</Words>
  <Application>Microsoft Office PowerPoint</Application>
  <PresentationFormat>Экран (4:3)</PresentationFormat>
  <Paragraphs>76</Paragraphs>
  <Slides>11</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Слайд 1</vt:lpstr>
      <vt:lpstr>Слайд 2</vt:lpstr>
      <vt:lpstr>Слайд 3</vt:lpstr>
      <vt:lpstr>Слайд 4</vt:lpstr>
      <vt:lpstr>Слайд 5</vt:lpstr>
      <vt:lpstr>Слайд 6</vt:lpstr>
      <vt:lpstr>2004-2010</vt:lpstr>
      <vt:lpstr>Clothing line </vt:lpstr>
      <vt:lpstr>Discography</vt:lpstr>
      <vt:lpstr>Awards</vt:lpstr>
      <vt:lpstr>Links: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Bandbabe</dc:creator>
  <cp:lastModifiedBy>Евгения</cp:lastModifiedBy>
  <cp:revision>33</cp:revision>
  <dcterms:created xsi:type="dcterms:W3CDTF">2011-10-17T22:15:42Z</dcterms:created>
  <dcterms:modified xsi:type="dcterms:W3CDTF">2011-10-18T22:13:07Z</dcterms:modified>
</cp:coreProperties>
</file>